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64" r:id="rId2"/>
    <p:sldId id="298" r:id="rId3"/>
    <p:sldId id="303" r:id="rId4"/>
    <p:sldId id="305" r:id="rId5"/>
    <p:sldId id="306" r:id="rId6"/>
    <p:sldId id="328" r:id="rId7"/>
    <p:sldId id="307" r:id="rId8"/>
    <p:sldId id="322" r:id="rId9"/>
    <p:sldId id="325" r:id="rId10"/>
    <p:sldId id="347" r:id="rId11"/>
    <p:sldId id="336" r:id="rId12"/>
    <p:sldId id="335" r:id="rId13"/>
    <p:sldId id="340" r:id="rId14"/>
    <p:sldId id="337" r:id="rId15"/>
    <p:sldId id="329" r:id="rId16"/>
    <p:sldId id="330" r:id="rId17"/>
    <p:sldId id="331" r:id="rId18"/>
    <p:sldId id="332" r:id="rId19"/>
    <p:sldId id="349" r:id="rId20"/>
    <p:sldId id="334" r:id="rId21"/>
    <p:sldId id="341" r:id="rId22"/>
    <p:sldId id="311" r:id="rId23"/>
    <p:sldId id="312" r:id="rId24"/>
    <p:sldId id="343" r:id="rId25"/>
    <p:sldId id="315" r:id="rId26"/>
    <p:sldId id="344" r:id="rId27"/>
    <p:sldId id="346" r:id="rId28"/>
    <p:sldId id="339" r:id="rId29"/>
    <p:sldId id="34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79" autoAdjust="0"/>
    <p:restoredTop sz="94249" autoAdjust="0"/>
  </p:normalViewPr>
  <p:slideViewPr>
    <p:cSldViewPr snapToGrid="0">
      <p:cViewPr>
        <p:scale>
          <a:sx n="77" d="100"/>
          <a:sy n="77" d="100"/>
        </p:scale>
        <p:origin x="510"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55ED18-2639-4054-854B-037301363195}" type="datetimeFigureOut">
              <a:rPr lang="fr-CA" smtClean="0"/>
              <a:t>2019-12-04</a:t>
            </a:fld>
            <a:endParaRPr lang="fr-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6326BF-A500-45B7-AB53-7B15AB518880}" type="slidenum">
              <a:rPr lang="fr-CA" smtClean="0"/>
              <a:t>‹#›</a:t>
            </a:fld>
            <a:endParaRPr lang="fr-CA"/>
          </a:p>
        </p:txBody>
      </p:sp>
    </p:spTree>
    <p:extLst>
      <p:ext uri="{BB962C8B-B14F-4D97-AF65-F5344CB8AC3E}">
        <p14:creationId xmlns:p14="http://schemas.microsoft.com/office/powerpoint/2010/main" val="2535210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849154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6C8791-3EC4-4069-B8FB-5A8489D728C4}" type="slidenum">
              <a:rPr lang="en-GB" smtClean="0"/>
              <a:t>12</a:t>
            </a:fld>
            <a:endParaRPr lang="en-GB"/>
          </a:p>
        </p:txBody>
      </p:sp>
    </p:spTree>
    <p:extLst>
      <p:ext uri="{BB962C8B-B14F-4D97-AF65-F5344CB8AC3E}">
        <p14:creationId xmlns:p14="http://schemas.microsoft.com/office/powerpoint/2010/main" val="3098838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6C8791-3EC4-4069-B8FB-5A8489D728C4}" type="slidenum">
              <a:rPr lang="en-GB" smtClean="0"/>
              <a:t>14</a:t>
            </a:fld>
            <a:endParaRPr lang="en-GB"/>
          </a:p>
        </p:txBody>
      </p:sp>
    </p:spTree>
    <p:extLst>
      <p:ext uri="{BB962C8B-B14F-4D97-AF65-F5344CB8AC3E}">
        <p14:creationId xmlns:p14="http://schemas.microsoft.com/office/powerpoint/2010/main" val="4192558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6C8791-3EC4-4069-B8FB-5A8489D728C4}" type="slidenum">
              <a:rPr lang="en-GB" smtClean="0"/>
              <a:t>15</a:t>
            </a:fld>
            <a:endParaRPr lang="en-GB"/>
          </a:p>
        </p:txBody>
      </p:sp>
    </p:spTree>
    <p:extLst>
      <p:ext uri="{BB962C8B-B14F-4D97-AF65-F5344CB8AC3E}">
        <p14:creationId xmlns:p14="http://schemas.microsoft.com/office/powerpoint/2010/main" val="25893193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6C8791-3EC4-4069-B8FB-5A8489D728C4}" type="slidenum">
              <a:rPr lang="en-GB" smtClean="0"/>
              <a:t>16</a:t>
            </a:fld>
            <a:endParaRPr lang="en-GB"/>
          </a:p>
        </p:txBody>
      </p:sp>
    </p:spTree>
    <p:extLst>
      <p:ext uri="{BB962C8B-B14F-4D97-AF65-F5344CB8AC3E}">
        <p14:creationId xmlns:p14="http://schemas.microsoft.com/office/powerpoint/2010/main" val="22966208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6C8791-3EC4-4069-B8FB-5A8489D728C4}" type="slidenum">
              <a:rPr lang="en-GB" smtClean="0"/>
              <a:t>17</a:t>
            </a:fld>
            <a:endParaRPr lang="en-GB"/>
          </a:p>
        </p:txBody>
      </p:sp>
    </p:spTree>
    <p:extLst>
      <p:ext uri="{BB962C8B-B14F-4D97-AF65-F5344CB8AC3E}">
        <p14:creationId xmlns:p14="http://schemas.microsoft.com/office/powerpoint/2010/main" val="1363363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6C8791-3EC4-4069-B8FB-5A8489D728C4}" type="slidenum">
              <a:rPr lang="en-GB" smtClean="0"/>
              <a:t>18</a:t>
            </a:fld>
            <a:endParaRPr lang="en-GB"/>
          </a:p>
        </p:txBody>
      </p:sp>
    </p:spTree>
    <p:extLst>
      <p:ext uri="{BB962C8B-B14F-4D97-AF65-F5344CB8AC3E}">
        <p14:creationId xmlns:p14="http://schemas.microsoft.com/office/powerpoint/2010/main" val="1365813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6C8791-3EC4-4069-B8FB-5A8489D728C4}" type="slidenum">
              <a:rPr lang="en-GB" smtClean="0"/>
              <a:t>19</a:t>
            </a:fld>
            <a:endParaRPr lang="en-GB"/>
          </a:p>
        </p:txBody>
      </p:sp>
    </p:spTree>
    <p:extLst>
      <p:ext uri="{BB962C8B-B14F-4D97-AF65-F5344CB8AC3E}">
        <p14:creationId xmlns:p14="http://schemas.microsoft.com/office/powerpoint/2010/main" val="20437473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6C8791-3EC4-4069-B8FB-5A8489D728C4}" type="slidenum">
              <a:rPr lang="en-GB" smtClean="0"/>
              <a:t>20</a:t>
            </a:fld>
            <a:endParaRPr lang="en-GB"/>
          </a:p>
        </p:txBody>
      </p:sp>
    </p:spTree>
    <p:extLst>
      <p:ext uri="{BB962C8B-B14F-4D97-AF65-F5344CB8AC3E}">
        <p14:creationId xmlns:p14="http://schemas.microsoft.com/office/powerpoint/2010/main" val="11036954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6C8791-3EC4-4069-B8FB-5A8489D728C4}" type="slidenum">
              <a:rPr lang="en-GB" smtClean="0"/>
              <a:t>21</a:t>
            </a:fld>
            <a:endParaRPr lang="en-GB"/>
          </a:p>
        </p:txBody>
      </p:sp>
    </p:spTree>
    <p:extLst>
      <p:ext uri="{BB962C8B-B14F-4D97-AF65-F5344CB8AC3E}">
        <p14:creationId xmlns:p14="http://schemas.microsoft.com/office/powerpoint/2010/main" val="12860494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6C8791-3EC4-4069-B8FB-5A8489D728C4}" type="slidenum">
              <a:rPr lang="en-GB" smtClean="0"/>
              <a:t>22</a:t>
            </a:fld>
            <a:endParaRPr lang="en-GB"/>
          </a:p>
        </p:txBody>
      </p:sp>
    </p:spTree>
    <p:extLst>
      <p:ext uri="{BB962C8B-B14F-4D97-AF65-F5344CB8AC3E}">
        <p14:creationId xmlns:p14="http://schemas.microsoft.com/office/powerpoint/2010/main" val="2061200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6C8791-3EC4-4069-B8FB-5A8489D728C4}" type="slidenum">
              <a:rPr lang="en-GB" smtClean="0"/>
              <a:t>3</a:t>
            </a:fld>
            <a:endParaRPr lang="en-GB"/>
          </a:p>
        </p:txBody>
      </p:sp>
    </p:spTree>
    <p:extLst>
      <p:ext uri="{BB962C8B-B14F-4D97-AF65-F5344CB8AC3E}">
        <p14:creationId xmlns:p14="http://schemas.microsoft.com/office/powerpoint/2010/main" val="1210804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6C8791-3EC4-4069-B8FB-5A8489D728C4}" type="slidenum">
              <a:rPr lang="en-GB" smtClean="0"/>
              <a:t>23</a:t>
            </a:fld>
            <a:endParaRPr lang="en-GB"/>
          </a:p>
        </p:txBody>
      </p:sp>
    </p:spTree>
    <p:extLst>
      <p:ext uri="{BB962C8B-B14F-4D97-AF65-F5344CB8AC3E}">
        <p14:creationId xmlns:p14="http://schemas.microsoft.com/office/powerpoint/2010/main" val="586836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6C8791-3EC4-4069-B8FB-5A8489D728C4}" type="slidenum">
              <a:rPr lang="en-GB" smtClean="0"/>
              <a:t>24</a:t>
            </a:fld>
            <a:endParaRPr lang="en-GB"/>
          </a:p>
        </p:txBody>
      </p:sp>
    </p:spTree>
    <p:extLst>
      <p:ext uri="{BB962C8B-B14F-4D97-AF65-F5344CB8AC3E}">
        <p14:creationId xmlns:p14="http://schemas.microsoft.com/office/powerpoint/2010/main" val="14487901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6C8791-3EC4-4069-B8FB-5A8489D728C4}" type="slidenum">
              <a:rPr lang="en-GB" smtClean="0"/>
              <a:t>25</a:t>
            </a:fld>
            <a:endParaRPr lang="en-GB"/>
          </a:p>
        </p:txBody>
      </p:sp>
    </p:spTree>
    <p:extLst>
      <p:ext uri="{BB962C8B-B14F-4D97-AF65-F5344CB8AC3E}">
        <p14:creationId xmlns:p14="http://schemas.microsoft.com/office/powerpoint/2010/main" val="30104140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6C8791-3EC4-4069-B8FB-5A8489D728C4}" type="slidenum">
              <a:rPr lang="en-GB" smtClean="0"/>
              <a:t>26</a:t>
            </a:fld>
            <a:endParaRPr lang="en-GB"/>
          </a:p>
        </p:txBody>
      </p:sp>
    </p:spTree>
    <p:extLst>
      <p:ext uri="{BB962C8B-B14F-4D97-AF65-F5344CB8AC3E}">
        <p14:creationId xmlns:p14="http://schemas.microsoft.com/office/powerpoint/2010/main" val="10519240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6C8791-3EC4-4069-B8FB-5A8489D728C4}" type="slidenum">
              <a:rPr lang="en-GB" smtClean="0"/>
              <a:t>27</a:t>
            </a:fld>
            <a:endParaRPr lang="en-GB"/>
          </a:p>
        </p:txBody>
      </p:sp>
    </p:spTree>
    <p:extLst>
      <p:ext uri="{BB962C8B-B14F-4D97-AF65-F5344CB8AC3E}">
        <p14:creationId xmlns:p14="http://schemas.microsoft.com/office/powerpoint/2010/main" val="30383747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6C8791-3EC4-4069-B8FB-5A8489D728C4}" type="slidenum">
              <a:rPr lang="en-GB" smtClean="0"/>
              <a:t>28</a:t>
            </a:fld>
            <a:endParaRPr lang="en-GB"/>
          </a:p>
        </p:txBody>
      </p:sp>
    </p:spTree>
    <p:extLst>
      <p:ext uri="{BB962C8B-B14F-4D97-AF65-F5344CB8AC3E}">
        <p14:creationId xmlns:p14="http://schemas.microsoft.com/office/powerpoint/2010/main" val="2146525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6C8791-3EC4-4069-B8FB-5A8489D728C4}" type="slidenum">
              <a:rPr lang="en-GB" smtClean="0"/>
              <a:t>4</a:t>
            </a:fld>
            <a:endParaRPr lang="en-GB"/>
          </a:p>
        </p:txBody>
      </p:sp>
    </p:spTree>
    <p:extLst>
      <p:ext uri="{BB962C8B-B14F-4D97-AF65-F5344CB8AC3E}">
        <p14:creationId xmlns:p14="http://schemas.microsoft.com/office/powerpoint/2010/main" val="444217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6C8791-3EC4-4069-B8FB-5A8489D728C4}" type="slidenum">
              <a:rPr lang="en-GB" smtClean="0"/>
              <a:t>5</a:t>
            </a:fld>
            <a:endParaRPr lang="en-GB"/>
          </a:p>
        </p:txBody>
      </p:sp>
    </p:spTree>
    <p:extLst>
      <p:ext uri="{BB962C8B-B14F-4D97-AF65-F5344CB8AC3E}">
        <p14:creationId xmlns:p14="http://schemas.microsoft.com/office/powerpoint/2010/main" val="3679564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6C8791-3EC4-4069-B8FB-5A8489D728C4}" type="slidenum">
              <a:rPr lang="en-GB" smtClean="0"/>
              <a:t>6</a:t>
            </a:fld>
            <a:endParaRPr lang="en-GB"/>
          </a:p>
        </p:txBody>
      </p:sp>
    </p:spTree>
    <p:extLst>
      <p:ext uri="{BB962C8B-B14F-4D97-AF65-F5344CB8AC3E}">
        <p14:creationId xmlns:p14="http://schemas.microsoft.com/office/powerpoint/2010/main" val="2151474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6C8791-3EC4-4069-B8FB-5A8489D728C4}" type="slidenum">
              <a:rPr lang="en-GB" smtClean="0"/>
              <a:t>7</a:t>
            </a:fld>
            <a:endParaRPr lang="en-GB"/>
          </a:p>
        </p:txBody>
      </p:sp>
    </p:spTree>
    <p:extLst>
      <p:ext uri="{BB962C8B-B14F-4D97-AF65-F5344CB8AC3E}">
        <p14:creationId xmlns:p14="http://schemas.microsoft.com/office/powerpoint/2010/main" val="2428453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6C8791-3EC4-4069-B8FB-5A8489D728C4}" type="slidenum">
              <a:rPr lang="en-GB" smtClean="0"/>
              <a:t>8</a:t>
            </a:fld>
            <a:endParaRPr lang="en-GB"/>
          </a:p>
        </p:txBody>
      </p:sp>
    </p:spTree>
    <p:extLst>
      <p:ext uri="{BB962C8B-B14F-4D97-AF65-F5344CB8AC3E}">
        <p14:creationId xmlns:p14="http://schemas.microsoft.com/office/powerpoint/2010/main" val="2129355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6C8791-3EC4-4069-B8FB-5A8489D728C4}" type="slidenum">
              <a:rPr lang="en-GB" smtClean="0"/>
              <a:t>9</a:t>
            </a:fld>
            <a:endParaRPr lang="en-GB"/>
          </a:p>
        </p:txBody>
      </p:sp>
    </p:spTree>
    <p:extLst>
      <p:ext uri="{BB962C8B-B14F-4D97-AF65-F5344CB8AC3E}">
        <p14:creationId xmlns:p14="http://schemas.microsoft.com/office/powerpoint/2010/main" val="1172546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important aspect of these deep learning models is that they can automatically learn hierarchical feature representations. This means that features computed by the first layer are general and can be reused in different problem domains, while features computed by the last layer are specific and depend on the chosen dataset and task. According to </a:t>
            </a:r>
            <a:r>
              <a:rPr lang="en-GB" dirty="0" err="1"/>
              <a:t>Yosinski</a:t>
            </a:r>
            <a:r>
              <a:rPr lang="en-GB" dirty="0"/>
              <a:t> et al. (2014), ‘if first-layer features are general and last-layer features are specific, then there must be a transition from general to specific somewhere in the network’. As a result, the convolutional base of our CNN — especially its lower layers (those who are closer to the inputs) — refer to general features, whereas the classifier part, and some of the higher layers of the convolutional base, refer to specialised features.</a:t>
            </a:r>
          </a:p>
        </p:txBody>
      </p:sp>
      <p:sp>
        <p:nvSpPr>
          <p:cNvPr id="4" name="Slide Number Placeholder 3"/>
          <p:cNvSpPr>
            <a:spLocks noGrp="1"/>
          </p:cNvSpPr>
          <p:nvPr>
            <p:ph type="sldNum" sz="quarter" idx="5"/>
          </p:nvPr>
        </p:nvSpPr>
        <p:spPr/>
        <p:txBody>
          <a:bodyPr/>
          <a:lstStyle/>
          <a:p>
            <a:fld id="{A66C8791-3EC4-4069-B8FB-5A8489D728C4}" type="slidenum">
              <a:rPr lang="en-GB" smtClean="0"/>
              <a:t>11</a:t>
            </a:fld>
            <a:endParaRPr lang="en-GB"/>
          </a:p>
        </p:txBody>
      </p:sp>
    </p:spTree>
    <p:extLst>
      <p:ext uri="{BB962C8B-B14F-4D97-AF65-F5344CB8AC3E}">
        <p14:creationId xmlns:p14="http://schemas.microsoft.com/office/powerpoint/2010/main" val="3392930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9EF5E-2FC4-4FD0-88FC-74714C7C03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CA"/>
          </a:p>
        </p:txBody>
      </p:sp>
      <p:sp>
        <p:nvSpPr>
          <p:cNvPr id="3" name="Subtitle 2">
            <a:extLst>
              <a:ext uri="{FF2B5EF4-FFF2-40B4-BE49-F238E27FC236}">
                <a16:creationId xmlns:a16="http://schemas.microsoft.com/office/drawing/2014/main" id="{B1160697-2201-4FD1-867C-E6F61AA3A3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CA"/>
          </a:p>
        </p:txBody>
      </p:sp>
      <p:sp>
        <p:nvSpPr>
          <p:cNvPr id="4" name="Date Placeholder 3">
            <a:extLst>
              <a:ext uri="{FF2B5EF4-FFF2-40B4-BE49-F238E27FC236}">
                <a16:creationId xmlns:a16="http://schemas.microsoft.com/office/drawing/2014/main" id="{8C07C25A-A268-41B3-8AB5-0FD295D504FB}"/>
              </a:ext>
            </a:extLst>
          </p:cNvPr>
          <p:cNvSpPr>
            <a:spLocks noGrp="1"/>
          </p:cNvSpPr>
          <p:nvPr>
            <p:ph type="dt" sz="half" idx="10"/>
          </p:nvPr>
        </p:nvSpPr>
        <p:spPr/>
        <p:txBody>
          <a:bodyPr/>
          <a:lstStyle/>
          <a:p>
            <a:fld id="{A36151E7-2654-42AC-83FB-2F3705A653C2}" type="datetimeFigureOut">
              <a:rPr lang="fr-CA" smtClean="0"/>
              <a:t>2019-12-04</a:t>
            </a:fld>
            <a:endParaRPr lang="fr-CA"/>
          </a:p>
        </p:txBody>
      </p:sp>
      <p:sp>
        <p:nvSpPr>
          <p:cNvPr id="5" name="Footer Placeholder 4">
            <a:extLst>
              <a:ext uri="{FF2B5EF4-FFF2-40B4-BE49-F238E27FC236}">
                <a16:creationId xmlns:a16="http://schemas.microsoft.com/office/drawing/2014/main" id="{144447CF-77D3-4DDC-BE31-D106F1ED87FB}"/>
              </a:ext>
            </a:extLst>
          </p:cNvPr>
          <p:cNvSpPr>
            <a:spLocks noGrp="1"/>
          </p:cNvSpPr>
          <p:nvPr>
            <p:ph type="ftr" sz="quarter" idx="11"/>
          </p:nvPr>
        </p:nvSpPr>
        <p:spPr/>
        <p:txBody>
          <a:bodyPr/>
          <a:lstStyle/>
          <a:p>
            <a:endParaRPr lang="fr-CA"/>
          </a:p>
        </p:txBody>
      </p:sp>
      <p:sp>
        <p:nvSpPr>
          <p:cNvPr id="6" name="Slide Number Placeholder 5">
            <a:extLst>
              <a:ext uri="{FF2B5EF4-FFF2-40B4-BE49-F238E27FC236}">
                <a16:creationId xmlns:a16="http://schemas.microsoft.com/office/drawing/2014/main" id="{5808077D-9FC3-4742-893A-37F50A58AA64}"/>
              </a:ext>
            </a:extLst>
          </p:cNvPr>
          <p:cNvSpPr>
            <a:spLocks noGrp="1"/>
          </p:cNvSpPr>
          <p:nvPr>
            <p:ph type="sldNum" sz="quarter" idx="12"/>
          </p:nvPr>
        </p:nvSpPr>
        <p:spPr/>
        <p:txBody>
          <a:bodyPr/>
          <a:lstStyle/>
          <a:p>
            <a:fld id="{6BC63E8B-4665-4B9C-8CF0-1897D8834120}" type="slidenum">
              <a:rPr lang="fr-CA" smtClean="0"/>
              <a:t>‹#›</a:t>
            </a:fld>
            <a:endParaRPr lang="fr-CA"/>
          </a:p>
        </p:txBody>
      </p:sp>
    </p:spTree>
    <p:extLst>
      <p:ext uri="{BB962C8B-B14F-4D97-AF65-F5344CB8AC3E}">
        <p14:creationId xmlns:p14="http://schemas.microsoft.com/office/powerpoint/2010/main" val="1423661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6923E-38F5-4DCB-8B14-EC10CC00D6EA}"/>
              </a:ext>
            </a:extLst>
          </p:cNvPr>
          <p:cNvSpPr>
            <a:spLocks noGrp="1"/>
          </p:cNvSpPr>
          <p:nvPr>
            <p:ph type="title"/>
          </p:nvPr>
        </p:nvSpPr>
        <p:spPr/>
        <p:txBody>
          <a:bodyPr/>
          <a:lstStyle/>
          <a:p>
            <a:r>
              <a:rPr lang="en-US"/>
              <a:t>Click to edit Master title style</a:t>
            </a:r>
            <a:endParaRPr lang="fr-CA"/>
          </a:p>
        </p:txBody>
      </p:sp>
      <p:sp>
        <p:nvSpPr>
          <p:cNvPr id="3" name="Vertical Text Placeholder 2">
            <a:extLst>
              <a:ext uri="{FF2B5EF4-FFF2-40B4-BE49-F238E27FC236}">
                <a16:creationId xmlns:a16="http://schemas.microsoft.com/office/drawing/2014/main" id="{8DA3D476-86DF-466A-8E1B-EC51B40256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a:extLst>
              <a:ext uri="{FF2B5EF4-FFF2-40B4-BE49-F238E27FC236}">
                <a16:creationId xmlns:a16="http://schemas.microsoft.com/office/drawing/2014/main" id="{45A1CC55-705B-4EE1-8445-85044FADDC0A}"/>
              </a:ext>
            </a:extLst>
          </p:cNvPr>
          <p:cNvSpPr>
            <a:spLocks noGrp="1"/>
          </p:cNvSpPr>
          <p:nvPr>
            <p:ph type="dt" sz="half" idx="10"/>
          </p:nvPr>
        </p:nvSpPr>
        <p:spPr/>
        <p:txBody>
          <a:bodyPr/>
          <a:lstStyle/>
          <a:p>
            <a:fld id="{A36151E7-2654-42AC-83FB-2F3705A653C2}" type="datetimeFigureOut">
              <a:rPr lang="fr-CA" smtClean="0"/>
              <a:t>2019-12-04</a:t>
            </a:fld>
            <a:endParaRPr lang="fr-CA"/>
          </a:p>
        </p:txBody>
      </p:sp>
      <p:sp>
        <p:nvSpPr>
          <p:cNvPr id="5" name="Footer Placeholder 4">
            <a:extLst>
              <a:ext uri="{FF2B5EF4-FFF2-40B4-BE49-F238E27FC236}">
                <a16:creationId xmlns:a16="http://schemas.microsoft.com/office/drawing/2014/main" id="{E0A8FE12-32E5-413D-BA2C-B6D062C3B6F4}"/>
              </a:ext>
            </a:extLst>
          </p:cNvPr>
          <p:cNvSpPr>
            <a:spLocks noGrp="1"/>
          </p:cNvSpPr>
          <p:nvPr>
            <p:ph type="ftr" sz="quarter" idx="11"/>
          </p:nvPr>
        </p:nvSpPr>
        <p:spPr/>
        <p:txBody>
          <a:bodyPr/>
          <a:lstStyle/>
          <a:p>
            <a:endParaRPr lang="fr-CA"/>
          </a:p>
        </p:txBody>
      </p:sp>
      <p:sp>
        <p:nvSpPr>
          <p:cNvPr id="6" name="Slide Number Placeholder 5">
            <a:extLst>
              <a:ext uri="{FF2B5EF4-FFF2-40B4-BE49-F238E27FC236}">
                <a16:creationId xmlns:a16="http://schemas.microsoft.com/office/drawing/2014/main" id="{89DD6FA1-00E9-4CB3-A066-50D1F494A90B}"/>
              </a:ext>
            </a:extLst>
          </p:cNvPr>
          <p:cNvSpPr>
            <a:spLocks noGrp="1"/>
          </p:cNvSpPr>
          <p:nvPr>
            <p:ph type="sldNum" sz="quarter" idx="12"/>
          </p:nvPr>
        </p:nvSpPr>
        <p:spPr/>
        <p:txBody>
          <a:bodyPr/>
          <a:lstStyle/>
          <a:p>
            <a:fld id="{6BC63E8B-4665-4B9C-8CF0-1897D8834120}" type="slidenum">
              <a:rPr lang="fr-CA" smtClean="0"/>
              <a:t>‹#›</a:t>
            </a:fld>
            <a:endParaRPr lang="fr-CA"/>
          </a:p>
        </p:txBody>
      </p:sp>
    </p:spTree>
    <p:extLst>
      <p:ext uri="{BB962C8B-B14F-4D97-AF65-F5344CB8AC3E}">
        <p14:creationId xmlns:p14="http://schemas.microsoft.com/office/powerpoint/2010/main" val="1664274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A99C1A-67E4-422A-A4E3-A80891927E9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CA"/>
          </a:p>
        </p:txBody>
      </p:sp>
      <p:sp>
        <p:nvSpPr>
          <p:cNvPr id="3" name="Vertical Text Placeholder 2">
            <a:extLst>
              <a:ext uri="{FF2B5EF4-FFF2-40B4-BE49-F238E27FC236}">
                <a16:creationId xmlns:a16="http://schemas.microsoft.com/office/drawing/2014/main" id="{DD72330D-26B3-4AE8-B7AD-E5B736D60C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a:extLst>
              <a:ext uri="{FF2B5EF4-FFF2-40B4-BE49-F238E27FC236}">
                <a16:creationId xmlns:a16="http://schemas.microsoft.com/office/drawing/2014/main" id="{44A22FFD-6B0B-43B1-8B2C-EBBBF4AA3CC6}"/>
              </a:ext>
            </a:extLst>
          </p:cNvPr>
          <p:cNvSpPr>
            <a:spLocks noGrp="1"/>
          </p:cNvSpPr>
          <p:nvPr>
            <p:ph type="dt" sz="half" idx="10"/>
          </p:nvPr>
        </p:nvSpPr>
        <p:spPr/>
        <p:txBody>
          <a:bodyPr/>
          <a:lstStyle/>
          <a:p>
            <a:fld id="{A36151E7-2654-42AC-83FB-2F3705A653C2}" type="datetimeFigureOut">
              <a:rPr lang="fr-CA" smtClean="0"/>
              <a:t>2019-12-04</a:t>
            </a:fld>
            <a:endParaRPr lang="fr-CA"/>
          </a:p>
        </p:txBody>
      </p:sp>
      <p:sp>
        <p:nvSpPr>
          <p:cNvPr id="5" name="Footer Placeholder 4">
            <a:extLst>
              <a:ext uri="{FF2B5EF4-FFF2-40B4-BE49-F238E27FC236}">
                <a16:creationId xmlns:a16="http://schemas.microsoft.com/office/drawing/2014/main" id="{899F7660-2214-48EF-A396-AD5DA230DADD}"/>
              </a:ext>
            </a:extLst>
          </p:cNvPr>
          <p:cNvSpPr>
            <a:spLocks noGrp="1"/>
          </p:cNvSpPr>
          <p:nvPr>
            <p:ph type="ftr" sz="quarter" idx="11"/>
          </p:nvPr>
        </p:nvSpPr>
        <p:spPr/>
        <p:txBody>
          <a:bodyPr/>
          <a:lstStyle/>
          <a:p>
            <a:endParaRPr lang="fr-CA"/>
          </a:p>
        </p:txBody>
      </p:sp>
      <p:sp>
        <p:nvSpPr>
          <p:cNvPr id="6" name="Slide Number Placeholder 5">
            <a:extLst>
              <a:ext uri="{FF2B5EF4-FFF2-40B4-BE49-F238E27FC236}">
                <a16:creationId xmlns:a16="http://schemas.microsoft.com/office/drawing/2014/main" id="{DC93DBFE-270E-4C7C-9E2C-D44A8CAFF180}"/>
              </a:ext>
            </a:extLst>
          </p:cNvPr>
          <p:cNvSpPr>
            <a:spLocks noGrp="1"/>
          </p:cNvSpPr>
          <p:nvPr>
            <p:ph type="sldNum" sz="quarter" idx="12"/>
          </p:nvPr>
        </p:nvSpPr>
        <p:spPr/>
        <p:txBody>
          <a:bodyPr/>
          <a:lstStyle/>
          <a:p>
            <a:fld id="{6BC63E8B-4665-4B9C-8CF0-1897D8834120}" type="slidenum">
              <a:rPr lang="fr-CA" smtClean="0"/>
              <a:t>‹#›</a:t>
            </a:fld>
            <a:endParaRPr lang="fr-CA"/>
          </a:p>
        </p:txBody>
      </p:sp>
    </p:spTree>
    <p:extLst>
      <p:ext uri="{BB962C8B-B14F-4D97-AF65-F5344CB8AC3E}">
        <p14:creationId xmlns:p14="http://schemas.microsoft.com/office/powerpoint/2010/main" val="18719791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8"/>
        <p:cNvGrpSpPr/>
        <p:nvPr/>
      </p:nvGrpSpPr>
      <p:grpSpPr>
        <a:xfrm>
          <a:off x="0" y="0"/>
          <a:ext cx="0" cy="0"/>
          <a:chOff x="0" y="0"/>
          <a:chExt cx="0" cy="0"/>
        </a:xfrm>
      </p:grpSpPr>
      <p:sp>
        <p:nvSpPr>
          <p:cNvPr id="99" name="Google Shape;99;p2"/>
          <p:cNvSpPr txBox="1">
            <a:spLocks noGrp="1"/>
          </p:cNvSpPr>
          <p:nvPr>
            <p:ph type="ctrTitle"/>
          </p:nvPr>
        </p:nvSpPr>
        <p:spPr>
          <a:xfrm>
            <a:off x="2184400" y="2655767"/>
            <a:ext cx="7823200" cy="1546400"/>
          </a:xfrm>
          <a:prstGeom prst="rect">
            <a:avLst/>
          </a:prstGeom>
        </p:spPr>
        <p:txBody>
          <a:bodyPr spcFirstLastPara="1" wrap="square" lIns="91425" tIns="91425" rIns="91425" bIns="91425" anchor="ctr" anchorCtr="0"/>
          <a:lstStyle>
            <a:lvl1pPr lvl="0" algn="ctr">
              <a:spcBef>
                <a:spcPts val="0"/>
              </a:spcBef>
              <a:spcAft>
                <a:spcPts val="0"/>
              </a:spcAft>
              <a:buSzPts val="4800"/>
              <a:buNone/>
              <a:defRPr sz="6400"/>
            </a:lvl1pPr>
            <a:lvl2pPr lvl="1" algn="ctr">
              <a:spcBef>
                <a:spcPts val="0"/>
              </a:spcBef>
              <a:spcAft>
                <a:spcPts val="0"/>
              </a:spcAft>
              <a:buSzPts val="4800"/>
              <a:buNone/>
              <a:defRPr sz="6400"/>
            </a:lvl2pPr>
            <a:lvl3pPr lvl="2" algn="ctr">
              <a:spcBef>
                <a:spcPts val="0"/>
              </a:spcBef>
              <a:spcAft>
                <a:spcPts val="0"/>
              </a:spcAft>
              <a:buSzPts val="4800"/>
              <a:buNone/>
              <a:defRPr sz="6400"/>
            </a:lvl3pPr>
            <a:lvl4pPr lvl="3" algn="ctr">
              <a:spcBef>
                <a:spcPts val="0"/>
              </a:spcBef>
              <a:spcAft>
                <a:spcPts val="0"/>
              </a:spcAft>
              <a:buSzPts val="4800"/>
              <a:buNone/>
              <a:defRPr sz="6400"/>
            </a:lvl4pPr>
            <a:lvl5pPr lvl="4" algn="ctr">
              <a:spcBef>
                <a:spcPts val="0"/>
              </a:spcBef>
              <a:spcAft>
                <a:spcPts val="0"/>
              </a:spcAft>
              <a:buSzPts val="4800"/>
              <a:buNone/>
              <a:defRPr sz="6400"/>
            </a:lvl5pPr>
            <a:lvl6pPr lvl="5" algn="ctr">
              <a:spcBef>
                <a:spcPts val="0"/>
              </a:spcBef>
              <a:spcAft>
                <a:spcPts val="0"/>
              </a:spcAft>
              <a:buSzPts val="4800"/>
              <a:buNone/>
              <a:defRPr sz="6400"/>
            </a:lvl6pPr>
            <a:lvl7pPr lvl="6" algn="ctr">
              <a:spcBef>
                <a:spcPts val="0"/>
              </a:spcBef>
              <a:spcAft>
                <a:spcPts val="0"/>
              </a:spcAft>
              <a:buSzPts val="4800"/>
              <a:buNone/>
              <a:defRPr sz="6400"/>
            </a:lvl7pPr>
            <a:lvl8pPr lvl="7" algn="ctr">
              <a:spcBef>
                <a:spcPts val="0"/>
              </a:spcBef>
              <a:spcAft>
                <a:spcPts val="0"/>
              </a:spcAft>
              <a:buSzPts val="4800"/>
              <a:buNone/>
              <a:defRPr sz="6400"/>
            </a:lvl8pPr>
            <a:lvl9pPr lvl="8" algn="ctr">
              <a:spcBef>
                <a:spcPts val="0"/>
              </a:spcBef>
              <a:spcAft>
                <a:spcPts val="0"/>
              </a:spcAft>
              <a:buSzPts val="4800"/>
              <a:buNone/>
              <a:defRPr sz="6400"/>
            </a:lvl9pPr>
          </a:lstStyle>
          <a:p>
            <a:endParaRPr/>
          </a:p>
        </p:txBody>
      </p:sp>
    </p:spTree>
    <p:extLst>
      <p:ext uri="{BB962C8B-B14F-4D97-AF65-F5344CB8AC3E}">
        <p14:creationId xmlns:p14="http://schemas.microsoft.com/office/powerpoint/2010/main" val="301859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5CDC2-2033-4A27-BFC2-383713542AFB}"/>
              </a:ext>
            </a:extLst>
          </p:cNvPr>
          <p:cNvSpPr>
            <a:spLocks noGrp="1"/>
          </p:cNvSpPr>
          <p:nvPr>
            <p:ph type="title"/>
          </p:nvPr>
        </p:nvSpPr>
        <p:spPr/>
        <p:txBody>
          <a:bodyPr/>
          <a:lstStyle/>
          <a:p>
            <a:r>
              <a:rPr lang="en-US"/>
              <a:t>Click to edit Master title style</a:t>
            </a:r>
            <a:endParaRPr lang="fr-CA"/>
          </a:p>
        </p:txBody>
      </p:sp>
      <p:sp>
        <p:nvSpPr>
          <p:cNvPr id="3" name="Content Placeholder 2">
            <a:extLst>
              <a:ext uri="{FF2B5EF4-FFF2-40B4-BE49-F238E27FC236}">
                <a16:creationId xmlns:a16="http://schemas.microsoft.com/office/drawing/2014/main" id="{4FCC4E7D-DF74-44DE-8414-FC4B624C6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a:extLst>
              <a:ext uri="{FF2B5EF4-FFF2-40B4-BE49-F238E27FC236}">
                <a16:creationId xmlns:a16="http://schemas.microsoft.com/office/drawing/2014/main" id="{7B68D87B-B796-4178-9F51-3181A3306552}"/>
              </a:ext>
            </a:extLst>
          </p:cNvPr>
          <p:cNvSpPr>
            <a:spLocks noGrp="1"/>
          </p:cNvSpPr>
          <p:nvPr>
            <p:ph type="dt" sz="half" idx="10"/>
          </p:nvPr>
        </p:nvSpPr>
        <p:spPr/>
        <p:txBody>
          <a:bodyPr/>
          <a:lstStyle/>
          <a:p>
            <a:fld id="{A36151E7-2654-42AC-83FB-2F3705A653C2}" type="datetimeFigureOut">
              <a:rPr lang="fr-CA" smtClean="0"/>
              <a:t>2019-12-04</a:t>
            </a:fld>
            <a:endParaRPr lang="fr-CA"/>
          </a:p>
        </p:txBody>
      </p:sp>
      <p:sp>
        <p:nvSpPr>
          <p:cNvPr id="5" name="Footer Placeholder 4">
            <a:extLst>
              <a:ext uri="{FF2B5EF4-FFF2-40B4-BE49-F238E27FC236}">
                <a16:creationId xmlns:a16="http://schemas.microsoft.com/office/drawing/2014/main" id="{738E73D1-3433-4C64-96A6-314367EE5ED2}"/>
              </a:ext>
            </a:extLst>
          </p:cNvPr>
          <p:cNvSpPr>
            <a:spLocks noGrp="1"/>
          </p:cNvSpPr>
          <p:nvPr>
            <p:ph type="ftr" sz="quarter" idx="11"/>
          </p:nvPr>
        </p:nvSpPr>
        <p:spPr/>
        <p:txBody>
          <a:bodyPr/>
          <a:lstStyle/>
          <a:p>
            <a:endParaRPr lang="fr-CA"/>
          </a:p>
        </p:txBody>
      </p:sp>
      <p:sp>
        <p:nvSpPr>
          <p:cNvPr id="6" name="Slide Number Placeholder 5">
            <a:extLst>
              <a:ext uri="{FF2B5EF4-FFF2-40B4-BE49-F238E27FC236}">
                <a16:creationId xmlns:a16="http://schemas.microsoft.com/office/drawing/2014/main" id="{8D69CC86-04ED-41AC-996F-D86FCBE48926}"/>
              </a:ext>
            </a:extLst>
          </p:cNvPr>
          <p:cNvSpPr>
            <a:spLocks noGrp="1"/>
          </p:cNvSpPr>
          <p:nvPr>
            <p:ph type="sldNum" sz="quarter" idx="12"/>
          </p:nvPr>
        </p:nvSpPr>
        <p:spPr/>
        <p:txBody>
          <a:bodyPr/>
          <a:lstStyle/>
          <a:p>
            <a:fld id="{6BC63E8B-4665-4B9C-8CF0-1897D8834120}" type="slidenum">
              <a:rPr lang="fr-CA" smtClean="0"/>
              <a:t>‹#›</a:t>
            </a:fld>
            <a:endParaRPr lang="fr-CA"/>
          </a:p>
        </p:txBody>
      </p:sp>
    </p:spTree>
    <p:extLst>
      <p:ext uri="{BB962C8B-B14F-4D97-AF65-F5344CB8AC3E}">
        <p14:creationId xmlns:p14="http://schemas.microsoft.com/office/powerpoint/2010/main" val="3603767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39D61-1554-470A-A710-7BD062E260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CA"/>
          </a:p>
        </p:txBody>
      </p:sp>
      <p:sp>
        <p:nvSpPr>
          <p:cNvPr id="3" name="Text Placeholder 2">
            <a:extLst>
              <a:ext uri="{FF2B5EF4-FFF2-40B4-BE49-F238E27FC236}">
                <a16:creationId xmlns:a16="http://schemas.microsoft.com/office/drawing/2014/main" id="{BDA27805-AD8B-4504-B692-4996D1D79F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B2809B2-6FEF-49DA-9B36-DAAD7A390838}"/>
              </a:ext>
            </a:extLst>
          </p:cNvPr>
          <p:cNvSpPr>
            <a:spLocks noGrp="1"/>
          </p:cNvSpPr>
          <p:nvPr>
            <p:ph type="dt" sz="half" idx="10"/>
          </p:nvPr>
        </p:nvSpPr>
        <p:spPr/>
        <p:txBody>
          <a:bodyPr/>
          <a:lstStyle/>
          <a:p>
            <a:fld id="{A36151E7-2654-42AC-83FB-2F3705A653C2}" type="datetimeFigureOut">
              <a:rPr lang="fr-CA" smtClean="0"/>
              <a:t>2019-12-04</a:t>
            </a:fld>
            <a:endParaRPr lang="fr-CA"/>
          </a:p>
        </p:txBody>
      </p:sp>
      <p:sp>
        <p:nvSpPr>
          <p:cNvPr id="5" name="Footer Placeholder 4">
            <a:extLst>
              <a:ext uri="{FF2B5EF4-FFF2-40B4-BE49-F238E27FC236}">
                <a16:creationId xmlns:a16="http://schemas.microsoft.com/office/drawing/2014/main" id="{1EBA3A7E-4C33-4F2B-B747-4891CF0BDD05}"/>
              </a:ext>
            </a:extLst>
          </p:cNvPr>
          <p:cNvSpPr>
            <a:spLocks noGrp="1"/>
          </p:cNvSpPr>
          <p:nvPr>
            <p:ph type="ftr" sz="quarter" idx="11"/>
          </p:nvPr>
        </p:nvSpPr>
        <p:spPr/>
        <p:txBody>
          <a:bodyPr/>
          <a:lstStyle/>
          <a:p>
            <a:endParaRPr lang="fr-CA"/>
          </a:p>
        </p:txBody>
      </p:sp>
      <p:sp>
        <p:nvSpPr>
          <p:cNvPr id="6" name="Slide Number Placeholder 5">
            <a:extLst>
              <a:ext uri="{FF2B5EF4-FFF2-40B4-BE49-F238E27FC236}">
                <a16:creationId xmlns:a16="http://schemas.microsoft.com/office/drawing/2014/main" id="{02203CB8-A143-4E71-BDB8-C70851E65D80}"/>
              </a:ext>
            </a:extLst>
          </p:cNvPr>
          <p:cNvSpPr>
            <a:spLocks noGrp="1"/>
          </p:cNvSpPr>
          <p:nvPr>
            <p:ph type="sldNum" sz="quarter" idx="12"/>
          </p:nvPr>
        </p:nvSpPr>
        <p:spPr/>
        <p:txBody>
          <a:bodyPr/>
          <a:lstStyle/>
          <a:p>
            <a:fld id="{6BC63E8B-4665-4B9C-8CF0-1897D8834120}" type="slidenum">
              <a:rPr lang="fr-CA" smtClean="0"/>
              <a:t>‹#›</a:t>
            </a:fld>
            <a:endParaRPr lang="fr-CA"/>
          </a:p>
        </p:txBody>
      </p:sp>
    </p:spTree>
    <p:extLst>
      <p:ext uri="{BB962C8B-B14F-4D97-AF65-F5344CB8AC3E}">
        <p14:creationId xmlns:p14="http://schemas.microsoft.com/office/powerpoint/2010/main" val="1955172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9871F-79AA-49C8-9C24-5AE860300048}"/>
              </a:ext>
            </a:extLst>
          </p:cNvPr>
          <p:cNvSpPr>
            <a:spLocks noGrp="1"/>
          </p:cNvSpPr>
          <p:nvPr>
            <p:ph type="title"/>
          </p:nvPr>
        </p:nvSpPr>
        <p:spPr/>
        <p:txBody>
          <a:bodyPr/>
          <a:lstStyle/>
          <a:p>
            <a:r>
              <a:rPr lang="en-US"/>
              <a:t>Click to edit Master title style</a:t>
            </a:r>
            <a:endParaRPr lang="fr-CA"/>
          </a:p>
        </p:txBody>
      </p:sp>
      <p:sp>
        <p:nvSpPr>
          <p:cNvPr id="3" name="Content Placeholder 2">
            <a:extLst>
              <a:ext uri="{FF2B5EF4-FFF2-40B4-BE49-F238E27FC236}">
                <a16:creationId xmlns:a16="http://schemas.microsoft.com/office/drawing/2014/main" id="{6D41E9F0-FE3F-4971-9866-F7B23374E6D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Content Placeholder 3">
            <a:extLst>
              <a:ext uri="{FF2B5EF4-FFF2-40B4-BE49-F238E27FC236}">
                <a16:creationId xmlns:a16="http://schemas.microsoft.com/office/drawing/2014/main" id="{407DE391-63F1-45D5-BE37-0130020B87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5" name="Date Placeholder 4">
            <a:extLst>
              <a:ext uri="{FF2B5EF4-FFF2-40B4-BE49-F238E27FC236}">
                <a16:creationId xmlns:a16="http://schemas.microsoft.com/office/drawing/2014/main" id="{E9838786-4CD5-42F7-9227-55D01BE88045}"/>
              </a:ext>
            </a:extLst>
          </p:cNvPr>
          <p:cNvSpPr>
            <a:spLocks noGrp="1"/>
          </p:cNvSpPr>
          <p:nvPr>
            <p:ph type="dt" sz="half" idx="10"/>
          </p:nvPr>
        </p:nvSpPr>
        <p:spPr/>
        <p:txBody>
          <a:bodyPr/>
          <a:lstStyle/>
          <a:p>
            <a:fld id="{A36151E7-2654-42AC-83FB-2F3705A653C2}" type="datetimeFigureOut">
              <a:rPr lang="fr-CA" smtClean="0"/>
              <a:t>2019-12-04</a:t>
            </a:fld>
            <a:endParaRPr lang="fr-CA"/>
          </a:p>
        </p:txBody>
      </p:sp>
      <p:sp>
        <p:nvSpPr>
          <p:cNvPr id="6" name="Footer Placeholder 5">
            <a:extLst>
              <a:ext uri="{FF2B5EF4-FFF2-40B4-BE49-F238E27FC236}">
                <a16:creationId xmlns:a16="http://schemas.microsoft.com/office/drawing/2014/main" id="{A5AC9E26-5BA7-4CCF-92A2-AB98C116EF02}"/>
              </a:ext>
            </a:extLst>
          </p:cNvPr>
          <p:cNvSpPr>
            <a:spLocks noGrp="1"/>
          </p:cNvSpPr>
          <p:nvPr>
            <p:ph type="ftr" sz="quarter" idx="11"/>
          </p:nvPr>
        </p:nvSpPr>
        <p:spPr/>
        <p:txBody>
          <a:bodyPr/>
          <a:lstStyle/>
          <a:p>
            <a:endParaRPr lang="fr-CA"/>
          </a:p>
        </p:txBody>
      </p:sp>
      <p:sp>
        <p:nvSpPr>
          <p:cNvPr id="7" name="Slide Number Placeholder 6">
            <a:extLst>
              <a:ext uri="{FF2B5EF4-FFF2-40B4-BE49-F238E27FC236}">
                <a16:creationId xmlns:a16="http://schemas.microsoft.com/office/drawing/2014/main" id="{331B5AE1-EB75-4FF5-BA9F-3AA2BDCCA066}"/>
              </a:ext>
            </a:extLst>
          </p:cNvPr>
          <p:cNvSpPr>
            <a:spLocks noGrp="1"/>
          </p:cNvSpPr>
          <p:nvPr>
            <p:ph type="sldNum" sz="quarter" idx="12"/>
          </p:nvPr>
        </p:nvSpPr>
        <p:spPr/>
        <p:txBody>
          <a:bodyPr/>
          <a:lstStyle/>
          <a:p>
            <a:fld id="{6BC63E8B-4665-4B9C-8CF0-1897D8834120}" type="slidenum">
              <a:rPr lang="fr-CA" smtClean="0"/>
              <a:t>‹#›</a:t>
            </a:fld>
            <a:endParaRPr lang="fr-CA"/>
          </a:p>
        </p:txBody>
      </p:sp>
    </p:spTree>
    <p:extLst>
      <p:ext uri="{BB962C8B-B14F-4D97-AF65-F5344CB8AC3E}">
        <p14:creationId xmlns:p14="http://schemas.microsoft.com/office/powerpoint/2010/main" val="207129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2BFD3-9DBE-464D-B6E1-2C2F21827439}"/>
              </a:ext>
            </a:extLst>
          </p:cNvPr>
          <p:cNvSpPr>
            <a:spLocks noGrp="1"/>
          </p:cNvSpPr>
          <p:nvPr>
            <p:ph type="title"/>
          </p:nvPr>
        </p:nvSpPr>
        <p:spPr>
          <a:xfrm>
            <a:off x="839788" y="365125"/>
            <a:ext cx="10515600" cy="1325563"/>
          </a:xfrm>
        </p:spPr>
        <p:txBody>
          <a:bodyPr/>
          <a:lstStyle/>
          <a:p>
            <a:r>
              <a:rPr lang="en-US"/>
              <a:t>Click to edit Master title style</a:t>
            </a:r>
            <a:endParaRPr lang="fr-CA"/>
          </a:p>
        </p:txBody>
      </p:sp>
      <p:sp>
        <p:nvSpPr>
          <p:cNvPr id="3" name="Text Placeholder 2">
            <a:extLst>
              <a:ext uri="{FF2B5EF4-FFF2-40B4-BE49-F238E27FC236}">
                <a16:creationId xmlns:a16="http://schemas.microsoft.com/office/drawing/2014/main" id="{17F39BE6-456F-4CB6-A078-FB5311B5A6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B607CE-58DA-4052-AD20-F9FAB52F3BC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5" name="Text Placeholder 4">
            <a:extLst>
              <a:ext uri="{FF2B5EF4-FFF2-40B4-BE49-F238E27FC236}">
                <a16:creationId xmlns:a16="http://schemas.microsoft.com/office/drawing/2014/main" id="{0FB44618-22BA-453F-A85F-EF00B8033E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3C34D2-D50E-446A-84E2-9E481496B8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7" name="Date Placeholder 6">
            <a:extLst>
              <a:ext uri="{FF2B5EF4-FFF2-40B4-BE49-F238E27FC236}">
                <a16:creationId xmlns:a16="http://schemas.microsoft.com/office/drawing/2014/main" id="{43765BE5-B8BE-4A53-ADE8-833C337A757D}"/>
              </a:ext>
            </a:extLst>
          </p:cNvPr>
          <p:cNvSpPr>
            <a:spLocks noGrp="1"/>
          </p:cNvSpPr>
          <p:nvPr>
            <p:ph type="dt" sz="half" idx="10"/>
          </p:nvPr>
        </p:nvSpPr>
        <p:spPr/>
        <p:txBody>
          <a:bodyPr/>
          <a:lstStyle/>
          <a:p>
            <a:fld id="{A36151E7-2654-42AC-83FB-2F3705A653C2}" type="datetimeFigureOut">
              <a:rPr lang="fr-CA" smtClean="0"/>
              <a:t>2019-12-04</a:t>
            </a:fld>
            <a:endParaRPr lang="fr-CA"/>
          </a:p>
        </p:txBody>
      </p:sp>
      <p:sp>
        <p:nvSpPr>
          <p:cNvPr id="8" name="Footer Placeholder 7">
            <a:extLst>
              <a:ext uri="{FF2B5EF4-FFF2-40B4-BE49-F238E27FC236}">
                <a16:creationId xmlns:a16="http://schemas.microsoft.com/office/drawing/2014/main" id="{8CE90B01-2939-4AD7-991B-8582C61CF564}"/>
              </a:ext>
            </a:extLst>
          </p:cNvPr>
          <p:cNvSpPr>
            <a:spLocks noGrp="1"/>
          </p:cNvSpPr>
          <p:nvPr>
            <p:ph type="ftr" sz="quarter" idx="11"/>
          </p:nvPr>
        </p:nvSpPr>
        <p:spPr/>
        <p:txBody>
          <a:bodyPr/>
          <a:lstStyle/>
          <a:p>
            <a:endParaRPr lang="fr-CA"/>
          </a:p>
        </p:txBody>
      </p:sp>
      <p:sp>
        <p:nvSpPr>
          <p:cNvPr id="9" name="Slide Number Placeholder 8">
            <a:extLst>
              <a:ext uri="{FF2B5EF4-FFF2-40B4-BE49-F238E27FC236}">
                <a16:creationId xmlns:a16="http://schemas.microsoft.com/office/drawing/2014/main" id="{633B18A9-D32C-459F-825D-36BE9761125C}"/>
              </a:ext>
            </a:extLst>
          </p:cNvPr>
          <p:cNvSpPr>
            <a:spLocks noGrp="1"/>
          </p:cNvSpPr>
          <p:nvPr>
            <p:ph type="sldNum" sz="quarter" idx="12"/>
          </p:nvPr>
        </p:nvSpPr>
        <p:spPr/>
        <p:txBody>
          <a:bodyPr/>
          <a:lstStyle/>
          <a:p>
            <a:fld id="{6BC63E8B-4665-4B9C-8CF0-1897D8834120}" type="slidenum">
              <a:rPr lang="fr-CA" smtClean="0"/>
              <a:t>‹#›</a:t>
            </a:fld>
            <a:endParaRPr lang="fr-CA"/>
          </a:p>
        </p:txBody>
      </p:sp>
    </p:spTree>
    <p:extLst>
      <p:ext uri="{BB962C8B-B14F-4D97-AF65-F5344CB8AC3E}">
        <p14:creationId xmlns:p14="http://schemas.microsoft.com/office/powerpoint/2010/main" val="1426887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C9963-2F37-4605-A3C2-ACD0236F0D03}"/>
              </a:ext>
            </a:extLst>
          </p:cNvPr>
          <p:cNvSpPr>
            <a:spLocks noGrp="1"/>
          </p:cNvSpPr>
          <p:nvPr>
            <p:ph type="title"/>
          </p:nvPr>
        </p:nvSpPr>
        <p:spPr/>
        <p:txBody>
          <a:bodyPr/>
          <a:lstStyle/>
          <a:p>
            <a:r>
              <a:rPr lang="en-US"/>
              <a:t>Click to edit Master title style</a:t>
            </a:r>
            <a:endParaRPr lang="fr-CA"/>
          </a:p>
        </p:txBody>
      </p:sp>
      <p:sp>
        <p:nvSpPr>
          <p:cNvPr id="3" name="Date Placeholder 2">
            <a:extLst>
              <a:ext uri="{FF2B5EF4-FFF2-40B4-BE49-F238E27FC236}">
                <a16:creationId xmlns:a16="http://schemas.microsoft.com/office/drawing/2014/main" id="{A97DC2DE-5447-44D0-ABA3-6BB44A284FF6}"/>
              </a:ext>
            </a:extLst>
          </p:cNvPr>
          <p:cNvSpPr>
            <a:spLocks noGrp="1"/>
          </p:cNvSpPr>
          <p:nvPr>
            <p:ph type="dt" sz="half" idx="10"/>
          </p:nvPr>
        </p:nvSpPr>
        <p:spPr/>
        <p:txBody>
          <a:bodyPr/>
          <a:lstStyle/>
          <a:p>
            <a:fld id="{A36151E7-2654-42AC-83FB-2F3705A653C2}" type="datetimeFigureOut">
              <a:rPr lang="fr-CA" smtClean="0"/>
              <a:t>2019-12-04</a:t>
            </a:fld>
            <a:endParaRPr lang="fr-CA"/>
          </a:p>
        </p:txBody>
      </p:sp>
      <p:sp>
        <p:nvSpPr>
          <p:cNvPr id="4" name="Footer Placeholder 3">
            <a:extLst>
              <a:ext uri="{FF2B5EF4-FFF2-40B4-BE49-F238E27FC236}">
                <a16:creationId xmlns:a16="http://schemas.microsoft.com/office/drawing/2014/main" id="{E5CAB02E-FEA6-4C46-BB0D-DAF975389878}"/>
              </a:ext>
            </a:extLst>
          </p:cNvPr>
          <p:cNvSpPr>
            <a:spLocks noGrp="1"/>
          </p:cNvSpPr>
          <p:nvPr>
            <p:ph type="ftr" sz="quarter" idx="11"/>
          </p:nvPr>
        </p:nvSpPr>
        <p:spPr/>
        <p:txBody>
          <a:bodyPr/>
          <a:lstStyle/>
          <a:p>
            <a:endParaRPr lang="fr-CA"/>
          </a:p>
        </p:txBody>
      </p:sp>
      <p:sp>
        <p:nvSpPr>
          <p:cNvPr id="5" name="Slide Number Placeholder 4">
            <a:extLst>
              <a:ext uri="{FF2B5EF4-FFF2-40B4-BE49-F238E27FC236}">
                <a16:creationId xmlns:a16="http://schemas.microsoft.com/office/drawing/2014/main" id="{47A453A3-89DC-4A8E-A9E7-B356E477AE1D}"/>
              </a:ext>
            </a:extLst>
          </p:cNvPr>
          <p:cNvSpPr>
            <a:spLocks noGrp="1"/>
          </p:cNvSpPr>
          <p:nvPr>
            <p:ph type="sldNum" sz="quarter" idx="12"/>
          </p:nvPr>
        </p:nvSpPr>
        <p:spPr/>
        <p:txBody>
          <a:bodyPr/>
          <a:lstStyle/>
          <a:p>
            <a:fld id="{6BC63E8B-4665-4B9C-8CF0-1897D8834120}" type="slidenum">
              <a:rPr lang="fr-CA" smtClean="0"/>
              <a:t>‹#›</a:t>
            </a:fld>
            <a:endParaRPr lang="fr-CA"/>
          </a:p>
        </p:txBody>
      </p:sp>
    </p:spTree>
    <p:extLst>
      <p:ext uri="{BB962C8B-B14F-4D97-AF65-F5344CB8AC3E}">
        <p14:creationId xmlns:p14="http://schemas.microsoft.com/office/powerpoint/2010/main" val="3316723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3054C4-90CE-480E-AD7F-38E897E25773}"/>
              </a:ext>
            </a:extLst>
          </p:cNvPr>
          <p:cNvSpPr>
            <a:spLocks noGrp="1"/>
          </p:cNvSpPr>
          <p:nvPr>
            <p:ph type="dt" sz="half" idx="10"/>
          </p:nvPr>
        </p:nvSpPr>
        <p:spPr/>
        <p:txBody>
          <a:bodyPr/>
          <a:lstStyle/>
          <a:p>
            <a:fld id="{A36151E7-2654-42AC-83FB-2F3705A653C2}" type="datetimeFigureOut">
              <a:rPr lang="fr-CA" smtClean="0"/>
              <a:t>2019-12-04</a:t>
            </a:fld>
            <a:endParaRPr lang="fr-CA"/>
          </a:p>
        </p:txBody>
      </p:sp>
      <p:sp>
        <p:nvSpPr>
          <p:cNvPr id="3" name="Footer Placeholder 2">
            <a:extLst>
              <a:ext uri="{FF2B5EF4-FFF2-40B4-BE49-F238E27FC236}">
                <a16:creationId xmlns:a16="http://schemas.microsoft.com/office/drawing/2014/main" id="{216251EC-6599-424B-B6CB-697C57E627A9}"/>
              </a:ext>
            </a:extLst>
          </p:cNvPr>
          <p:cNvSpPr>
            <a:spLocks noGrp="1"/>
          </p:cNvSpPr>
          <p:nvPr>
            <p:ph type="ftr" sz="quarter" idx="11"/>
          </p:nvPr>
        </p:nvSpPr>
        <p:spPr/>
        <p:txBody>
          <a:bodyPr/>
          <a:lstStyle/>
          <a:p>
            <a:endParaRPr lang="fr-CA"/>
          </a:p>
        </p:txBody>
      </p:sp>
      <p:sp>
        <p:nvSpPr>
          <p:cNvPr id="4" name="Slide Number Placeholder 3">
            <a:extLst>
              <a:ext uri="{FF2B5EF4-FFF2-40B4-BE49-F238E27FC236}">
                <a16:creationId xmlns:a16="http://schemas.microsoft.com/office/drawing/2014/main" id="{C4972131-19FE-4B5E-BD3A-8A11AEB2BFD4}"/>
              </a:ext>
            </a:extLst>
          </p:cNvPr>
          <p:cNvSpPr>
            <a:spLocks noGrp="1"/>
          </p:cNvSpPr>
          <p:nvPr>
            <p:ph type="sldNum" sz="quarter" idx="12"/>
          </p:nvPr>
        </p:nvSpPr>
        <p:spPr/>
        <p:txBody>
          <a:bodyPr/>
          <a:lstStyle/>
          <a:p>
            <a:fld id="{6BC63E8B-4665-4B9C-8CF0-1897D8834120}" type="slidenum">
              <a:rPr lang="fr-CA" smtClean="0"/>
              <a:t>‹#›</a:t>
            </a:fld>
            <a:endParaRPr lang="fr-CA"/>
          </a:p>
        </p:txBody>
      </p:sp>
    </p:spTree>
    <p:extLst>
      <p:ext uri="{BB962C8B-B14F-4D97-AF65-F5344CB8AC3E}">
        <p14:creationId xmlns:p14="http://schemas.microsoft.com/office/powerpoint/2010/main" val="40887226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0DFE1-836D-4728-BBBD-B81DD55755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CA"/>
          </a:p>
        </p:txBody>
      </p:sp>
      <p:sp>
        <p:nvSpPr>
          <p:cNvPr id="3" name="Content Placeholder 2">
            <a:extLst>
              <a:ext uri="{FF2B5EF4-FFF2-40B4-BE49-F238E27FC236}">
                <a16:creationId xmlns:a16="http://schemas.microsoft.com/office/drawing/2014/main" id="{43A2325E-3E5A-4C3B-A2FD-07CC7B3734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Text Placeholder 3">
            <a:extLst>
              <a:ext uri="{FF2B5EF4-FFF2-40B4-BE49-F238E27FC236}">
                <a16:creationId xmlns:a16="http://schemas.microsoft.com/office/drawing/2014/main" id="{A49F5CEB-66B0-4607-8A54-E44E48DFBC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45250E-9B43-4D11-9885-C7D3BEDC1189}"/>
              </a:ext>
            </a:extLst>
          </p:cNvPr>
          <p:cNvSpPr>
            <a:spLocks noGrp="1"/>
          </p:cNvSpPr>
          <p:nvPr>
            <p:ph type="dt" sz="half" idx="10"/>
          </p:nvPr>
        </p:nvSpPr>
        <p:spPr/>
        <p:txBody>
          <a:bodyPr/>
          <a:lstStyle/>
          <a:p>
            <a:fld id="{A36151E7-2654-42AC-83FB-2F3705A653C2}" type="datetimeFigureOut">
              <a:rPr lang="fr-CA" smtClean="0"/>
              <a:t>2019-12-04</a:t>
            </a:fld>
            <a:endParaRPr lang="fr-CA"/>
          </a:p>
        </p:txBody>
      </p:sp>
      <p:sp>
        <p:nvSpPr>
          <p:cNvPr id="6" name="Footer Placeholder 5">
            <a:extLst>
              <a:ext uri="{FF2B5EF4-FFF2-40B4-BE49-F238E27FC236}">
                <a16:creationId xmlns:a16="http://schemas.microsoft.com/office/drawing/2014/main" id="{20E57F4D-DF50-49B2-B618-19E2FBB3C614}"/>
              </a:ext>
            </a:extLst>
          </p:cNvPr>
          <p:cNvSpPr>
            <a:spLocks noGrp="1"/>
          </p:cNvSpPr>
          <p:nvPr>
            <p:ph type="ftr" sz="quarter" idx="11"/>
          </p:nvPr>
        </p:nvSpPr>
        <p:spPr/>
        <p:txBody>
          <a:bodyPr/>
          <a:lstStyle/>
          <a:p>
            <a:endParaRPr lang="fr-CA"/>
          </a:p>
        </p:txBody>
      </p:sp>
      <p:sp>
        <p:nvSpPr>
          <p:cNvPr id="7" name="Slide Number Placeholder 6">
            <a:extLst>
              <a:ext uri="{FF2B5EF4-FFF2-40B4-BE49-F238E27FC236}">
                <a16:creationId xmlns:a16="http://schemas.microsoft.com/office/drawing/2014/main" id="{E1F0B830-6703-4506-A6CF-30CC2F42332D}"/>
              </a:ext>
            </a:extLst>
          </p:cNvPr>
          <p:cNvSpPr>
            <a:spLocks noGrp="1"/>
          </p:cNvSpPr>
          <p:nvPr>
            <p:ph type="sldNum" sz="quarter" idx="12"/>
          </p:nvPr>
        </p:nvSpPr>
        <p:spPr/>
        <p:txBody>
          <a:bodyPr/>
          <a:lstStyle/>
          <a:p>
            <a:fld id="{6BC63E8B-4665-4B9C-8CF0-1897D8834120}" type="slidenum">
              <a:rPr lang="fr-CA" smtClean="0"/>
              <a:t>‹#›</a:t>
            </a:fld>
            <a:endParaRPr lang="fr-CA"/>
          </a:p>
        </p:txBody>
      </p:sp>
    </p:spTree>
    <p:extLst>
      <p:ext uri="{BB962C8B-B14F-4D97-AF65-F5344CB8AC3E}">
        <p14:creationId xmlns:p14="http://schemas.microsoft.com/office/powerpoint/2010/main" val="3875902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3D8CB-EC6A-41B8-89E3-F7D59885CA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CA"/>
          </a:p>
        </p:txBody>
      </p:sp>
      <p:sp>
        <p:nvSpPr>
          <p:cNvPr id="3" name="Picture Placeholder 2">
            <a:extLst>
              <a:ext uri="{FF2B5EF4-FFF2-40B4-BE49-F238E27FC236}">
                <a16:creationId xmlns:a16="http://schemas.microsoft.com/office/drawing/2014/main" id="{0F09277C-285B-4053-9E9C-2B17C4EF0E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A"/>
          </a:p>
        </p:txBody>
      </p:sp>
      <p:sp>
        <p:nvSpPr>
          <p:cNvPr id="4" name="Text Placeholder 3">
            <a:extLst>
              <a:ext uri="{FF2B5EF4-FFF2-40B4-BE49-F238E27FC236}">
                <a16:creationId xmlns:a16="http://schemas.microsoft.com/office/drawing/2014/main" id="{D14DB315-6926-4FB4-BF2F-15C4EDF5BD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EF0A43-0C3D-4446-BE78-1FAEF97A6E39}"/>
              </a:ext>
            </a:extLst>
          </p:cNvPr>
          <p:cNvSpPr>
            <a:spLocks noGrp="1"/>
          </p:cNvSpPr>
          <p:nvPr>
            <p:ph type="dt" sz="half" idx="10"/>
          </p:nvPr>
        </p:nvSpPr>
        <p:spPr/>
        <p:txBody>
          <a:bodyPr/>
          <a:lstStyle/>
          <a:p>
            <a:fld id="{A36151E7-2654-42AC-83FB-2F3705A653C2}" type="datetimeFigureOut">
              <a:rPr lang="fr-CA" smtClean="0"/>
              <a:t>2019-12-04</a:t>
            </a:fld>
            <a:endParaRPr lang="fr-CA"/>
          </a:p>
        </p:txBody>
      </p:sp>
      <p:sp>
        <p:nvSpPr>
          <p:cNvPr id="6" name="Footer Placeholder 5">
            <a:extLst>
              <a:ext uri="{FF2B5EF4-FFF2-40B4-BE49-F238E27FC236}">
                <a16:creationId xmlns:a16="http://schemas.microsoft.com/office/drawing/2014/main" id="{CD0795A1-B196-434B-9E0E-001926978129}"/>
              </a:ext>
            </a:extLst>
          </p:cNvPr>
          <p:cNvSpPr>
            <a:spLocks noGrp="1"/>
          </p:cNvSpPr>
          <p:nvPr>
            <p:ph type="ftr" sz="quarter" idx="11"/>
          </p:nvPr>
        </p:nvSpPr>
        <p:spPr/>
        <p:txBody>
          <a:bodyPr/>
          <a:lstStyle/>
          <a:p>
            <a:endParaRPr lang="fr-CA"/>
          </a:p>
        </p:txBody>
      </p:sp>
      <p:sp>
        <p:nvSpPr>
          <p:cNvPr id="7" name="Slide Number Placeholder 6">
            <a:extLst>
              <a:ext uri="{FF2B5EF4-FFF2-40B4-BE49-F238E27FC236}">
                <a16:creationId xmlns:a16="http://schemas.microsoft.com/office/drawing/2014/main" id="{871EB6E1-D355-48C1-B3FE-E2F3B8FD294A}"/>
              </a:ext>
            </a:extLst>
          </p:cNvPr>
          <p:cNvSpPr>
            <a:spLocks noGrp="1"/>
          </p:cNvSpPr>
          <p:nvPr>
            <p:ph type="sldNum" sz="quarter" idx="12"/>
          </p:nvPr>
        </p:nvSpPr>
        <p:spPr/>
        <p:txBody>
          <a:bodyPr/>
          <a:lstStyle/>
          <a:p>
            <a:fld id="{6BC63E8B-4665-4B9C-8CF0-1897D8834120}" type="slidenum">
              <a:rPr lang="fr-CA" smtClean="0"/>
              <a:t>‹#›</a:t>
            </a:fld>
            <a:endParaRPr lang="fr-CA"/>
          </a:p>
        </p:txBody>
      </p:sp>
    </p:spTree>
    <p:extLst>
      <p:ext uri="{BB962C8B-B14F-4D97-AF65-F5344CB8AC3E}">
        <p14:creationId xmlns:p14="http://schemas.microsoft.com/office/powerpoint/2010/main" val="1262777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76CD23-1D31-430D-82D2-8F9A22DF46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CA"/>
          </a:p>
        </p:txBody>
      </p:sp>
      <p:sp>
        <p:nvSpPr>
          <p:cNvPr id="3" name="Text Placeholder 2">
            <a:extLst>
              <a:ext uri="{FF2B5EF4-FFF2-40B4-BE49-F238E27FC236}">
                <a16:creationId xmlns:a16="http://schemas.microsoft.com/office/drawing/2014/main" id="{33FA40AE-FCB8-4E23-AA7B-4B0B4E82EA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a:extLst>
              <a:ext uri="{FF2B5EF4-FFF2-40B4-BE49-F238E27FC236}">
                <a16:creationId xmlns:a16="http://schemas.microsoft.com/office/drawing/2014/main" id="{D596F90B-B54D-4C24-A908-EBBE912130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6151E7-2654-42AC-83FB-2F3705A653C2}" type="datetimeFigureOut">
              <a:rPr lang="fr-CA" smtClean="0"/>
              <a:t>2019-12-04</a:t>
            </a:fld>
            <a:endParaRPr lang="fr-CA"/>
          </a:p>
        </p:txBody>
      </p:sp>
      <p:sp>
        <p:nvSpPr>
          <p:cNvPr id="5" name="Footer Placeholder 4">
            <a:extLst>
              <a:ext uri="{FF2B5EF4-FFF2-40B4-BE49-F238E27FC236}">
                <a16:creationId xmlns:a16="http://schemas.microsoft.com/office/drawing/2014/main" id="{194CE498-AEA1-4656-87AB-849F28AC7D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A"/>
          </a:p>
        </p:txBody>
      </p:sp>
      <p:sp>
        <p:nvSpPr>
          <p:cNvPr id="6" name="Slide Number Placeholder 5">
            <a:extLst>
              <a:ext uri="{FF2B5EF4-FFF2-40B4-BE49-F238E27FC236}">
                <a16:creationId xmlns:a16="http://schemas.microsoft.com/office/drawing/2014/main" id="{E9A86F10-6B5B-4957-95B1-4586406026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C63E8B-4665-4B9C-8CF0-1897D8834120}" type="slidenum">
              <a:rPr lang="fr-CA" smtClean="0"/>
              <a:t>‹#›</a:t>
            </a:fld>
            <a:endParaRPr lang="fr-CA"/>
          </a:p>
        </p:txBody>
      </p:sp>
    </p:spTree>
    <p:extLst>
      <p:ext uri="{BB962C8B-B14F-4D97-AF65-F5344CB8AC3E}">
        <p14:creationId xmlns:p14="http://schemas.microsoft.com/office/powerpoint/2010/main" val="16027373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1"/>
          <p:cNvSpPr txBox="1">
            <a:spLocks noGrp="1"/>
          </p:cNvSpPr>
          <p:nvPr>
            <p:ph type="ctrTitle"/>
          </p:nvPr>
        </p:nvSpPr>
        <p:spPr>
          <a:xfrm>
            <a:off x="661182" y="595085"/>
            <a:ext cx="10944664" cy="5776685"/>
          </a:xfrm>
          <a:prstGeom prst="rect">
            <a:avLst/>
          </a:prstGeom>
        </p:spPr>
        <p:txBody>
          <a:bodyPr spcFirstLastPara="1" vert="horz" wrap="square" lIns="121900" tIns="121900" rIns="121900" bIns="121900" rtlCol="0" anchor="ctr" anchorCtr="0">
            <a:noAutofit/>
          </a:bodyPr>
          <a:lstStyle/>
          <a:p>
            <a:pPr lvl="0"/>
            <a:r>
              <a:rPr lang="en-GB" sz="4800" dirty="0"/>
              <a:t>Deepfake Video Detection through Optical Flow based CNN</a:t>
            </a:r>
            <a:br>
              <a:rPr lang="fr-FR" dirty="0"/>
            </a:br>
            <a:br>
              <a:rPr lang="fr-FR" sz="4000" dirty="0"/>
            </a:br>
            <a:br>
              <a:rPr lang="fr-FR" dirty="0"/>
            </a:br>
            <a:r>
              <a:rPr lang="it-IT" sz="2000" dirty="0"/>
              <a:t>Irene Amerini♦Leonardo Galteri♦Roberto Caldelli♦Alberto Del Bimbo</a:t>
            </a:r>
            <a:br>
              <a:rPr lang="it-IT" sz="2000" dirty="0"/>
            </a:br>
            <a:br>
              <a:rPr lang="fr-FR" sz="2000" dirty="0"/>
            </a:br>
            <a:r>
              <a:rPr lang="fr-FR" sz="3200" dirty="0" err="1"/>
              <a:t>Lahcene</a:t>
            </a:r>
            <a:r>
              <a:rPr lang="fr-FR" sz="3200" dirty="0"/>
              <a:t> </a:t>
            </a:r>
            <a:r>
              <a:rPr lang="fr-FR" sz="3200" dirty="0" err="1"/>
              <a:t>Zinnour</a:t>
            </a:r>
            <a:br>
              <a:rPr lang="fr-FR" sz="3200" dirty="0"/>
            </a:br>
            <a:br>
              <a:rPr lang="fr-FR" sz="3200" dirty="0"/>
            </a:br>
            <a:br>
              <a:rPr lang="fr-FR" sz="3200" dirty="0"/>
            </a:br>
            <a:r>
              <a:rPr lang="fr-FR" sz="1600" dirty="0"/>
              <a:t>UQTR 2019 PIF6014</a:t>
            </a:r>
            <a:endParaRPr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E1E14-9C58-41ED-A755-9D049F5BE60D}"/>
              </a:ext>
            </a:extLst>
          </p:cNvPr>
          <p:cNvSpPr>
            <a:spLocks noGrp="1"/>
          </p:cNvSpPr>
          <p:nvPr>
            <p:ph type="title"/>
          </p:nvPr>
        </p:nvSpPr>
        <p:spPr/>
        <p:txBody>
          <a:bodyPr/>
          <a:lstStyle/>
          <a:p>
            <a:pPr algn="ctr"/>
            <a:r>
              <a:rPr lang="fr-CA" dirty="0"/>
              <a:t>Transfert</a:t>
            </a:r>
            <a:r>
              <a:rPr lang="en-GB" dirty="0"/>
              <a:t> </a:t>
            </a:r>
            <a:r>
              <a:rPr lang="en-GB" dirty="0" err="1"/>
              <a:t>d'apprentissage</a:t>
            </a:r>
            <a:endParaRPr lang="fr-CA" dirty="0"/>
          </a:p>
        </p:txBody>
      </p:sp>
      <p:sp>
        <p:nvSpPr>
          <p:cNvPr id="3" name="Content Placeholder 2">
            <a:extLst>
              <a:ext uri="{FF2B5EF4-FFF2-40B4-BE49-F238E27FC236}">
                <a16:creationId xmlns:a16="http://schemas.microsoft.com/office/drawing/2014/main" id="{FACF2265-DF6D-418A-B149-6AA725EAF1EE}"/>
              </a:ext>
            </a:extLst>
          </p:cNvPr>
          <p:cNvSpPr>
            <a:spLocks noGrp="1"/>
          </p:cNvSpPr>
          <p:nvPr>
            <p:ph idx="1"/>
          </p:nvPr>
        </p:nvSpPr>
        <p:spPr/>
        <p:txBody>
          <a:bodyPr/>
          <a:lstStyle/>
          <a:p>
            <a:r>
              <a:rPr lang="fr-FR" dirty="0"/>
              <a:t>L'apprentissage par transfert se concentre sur le stockage des connaissances acquises tout en résolvant un problème et en les appliquant à un problème différent mais lié.</a:t>
            </a:r>
            <a:endParaRPr lang="fr-CA" dirty="0"/>
          </a:p>
        </p:txBody>
      </p:sp>
    </p:spTree>
    <p:extLst>
      <p:ext uri="{BB962C8B-B14F-4D97-AF65-F5344CB8AC3E}">
        <p14:creationId xmlns:p14="http://schemas.microsoft.com/office/powerpoint/2010/main" val="3057319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21A92-7375-46D9-A28E-3BD60D2B751E}"/>
              </a:ext>
            </a:extLst>
          </p:cNvPr>
          <p:cNvSpPr>
            <a:spLocks noGrp="1"/>
          </p:cNvSpPr>
          <p:nvPr>
            <p:ph type="title"/>
          </p:nvPr>
        </p:nvSpPr>
        <p:spPr>
          <a:xfrm>
            <a:off x="838200" y="365128"/>
            <a:ext cx="10515600" cy="704257"/>
          </a:xfrm>
        </p:spPr>
        <p:txBody>
          <a:bodyPr>
            <a:normAutofit/>
          </a:bodyPr>
          <a:lstStyle/>
          <a:p>
            <a:pPr algn="ctr"/>
            <a:r>
              <a:rPr lang="en-GB" dirty="0" err="1"/>
              <a:t>Transfert</a:t>
            </a:r>
            <a:r>
              <a:rPr lang="en-GB" dirty="0"/>
              <a:t> </a:t>
            </a:r>
            <a:r>
              <a:rPr lang="en-GB" dirty="0" err="1"/>
              <a:t>d'apprentissage</a:t>
            </a:r>
            <a:endParaRPr lang="fr-FR" sz="4267" b="1" dirty="0"/>
          </a:p>
        </p:txBody>
      </p:sp>
      <p:sp>
        <p:nvSpPr>
          <p:cNvPr id="3" name="Content Placeholder 2">
            <a:extLst>
              <a:ext uri="{FF2B5EF4-FFF2-40B4-BE49-F238E27FC236}">
                <a16:creationId xmlns:a16="http://schemas.microsoft.com/office/drawing/2014/main" id="{4C0EC690-DF74-4428-8184-0EFE81B73A9B}"/>
              </a:ext>
            </a:extLst>
          </p:cNvPr>
          <p:cNvSpPr>
            <a:spLocks noGrp="1"/>
          </p:cNvSpPr>
          <p:nvPr>
            <p:ph idx="1"/>
          </p:nvPr>
        </p:nvSpPr>
        <p:spPr>
          <a:xfrm>
            <a:off x="838200" y="1069385"/>
            <a:ext cx="10515600" cy="5107578"/>
          </a:xfrm>
        </p:spPr>
        <p:txBody>
          <a:bodyPr>
            <a:normAutofit/>
          </a:bodyPr>
          <a:lstStyle/>
          <a:p>
            <a:r>
              <a:rPr lang="fr-FR" sz="2000" dirty="0"/>
              <a:t>les réseaux d'apprentissage essayent de détecter des bords dans les premières couches, les formes dans les couches intermédiaire et certaines fonctionnalités spécifiques de données de haut niveau dans les couches ultérieures. Ces réseaux </a:t>
            </a:r>
            <a:r>
              <a:rPr lang="fr-CA" sz="2000" dirty="0"/>
              <a:t>entraîner</a:t>
            </a:r>
            <a:r>
              <a:rPr lang="fr-FR" sz="2000" dirty="0"/>
              <a:t> sont généralement utiles pour résoudre d’autres problèmes de vision par ordinateur.</a:t>
            </a:r>
            <a:br>
              <a:rPr lang="en-GB" sz="2400" dirty="0"/>
            </a:br>
            <a:endParaRPr lang="fr-FR" sz="2400" dirty="0"/>
          </a:p>
        </p:txBody>
      </p:sp>
      <p:pic>
        <p:nvPicPr>
          <p:cNvPr id="7170" name="Picture 2" descr="Image result for feature hierarchy convolutional neural network">
            <a:extLst>
              <a:ext uri="{FF2B5EF4-FFF2-40B4-BE49-F238E27FC236}">
                <a16:creationId xmlns:a16="http://schemas.microsoft.com/office/drawing/2014/main" id="{A0D51A3D-4742-47D3-80B7-ED4DAF2A07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6457" y="2391425"/>
            <a:ext cx="7260041" cy="43784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98519E6-5281-4473-BB9B-E638CA51BC33}"/>
              </a:ext>
            </a:extLst>
          </p:cNvPr>
          <p:cNvSpPr txBox="1"/>
          <p:nvPr/>
        </p:nvSpPr>
        <p:spPr>
          <a:xfrm>
            <a:off x="3010546" y="6492872"/>
            <a:ext cx="8343254" cy="276999"/>
          </a:xfrm>
          <a:prstGeom prst="rect">
            <a:avLst/>
          </a:prstGeom>
          <a:noFill/>
        </p:spPr>
        <p:txBody>
          <a:bodyPr wrap="square" rtlCol="0">
            <a:spAutoFit/>
          </a:bodyPr>
          <a:lstStyle/>
          <a:p>
            <a:r>
              <a:rPr lang="fr-CA" sz="1200" dirty="0"/>
              <a:t>Image source: </a:t>
            </a:r>
            <a:r>
              <a:rPr lang="en-GB" sz="1200" dirty="0"/>
              <a:t>https://www.bouvet.no/bouvet-deler/an-introduction-to-deep-learning</a:t>
            </a:r>
            <a:endParaRPr lang="fr-CA" sz="1200" dirty="0"/>
          </a:p>
        </p:txBody>
      </p:sp>
    </p:spTree>
    <p:extLst>
      <p:ext uri="{BB962C8B-B14F-4D97-AF65-F5344CB8AC3E}">
        <p14:creationId xmlns:p14="http://schemas.microsoft.com/office/powerpoint/2010/main" val="1522786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21A92-7375-46D9-A28E-3BD60D2B751E}"/>
              </a:ext>
            </a:extLst>
          </p:cNvPr>
          <p:cNvSpPr>
            <a:spLocks noGrp="1"/>
          </p:cNvSpPr>
          <p:nvPr>
            <p:ph type="title"/>
          </p:nvPr>
        </p:nvSpPr>
        <p:spPr>
          <a:xfrm>
            <a:off x="838200" y="365128"/>
            <a:ext cx="10515600" cy="704257"/>
          </a:xfrm>
        </p:spPr>
        <p:txBody>
          <a:bodyPr>
            <a:normAutofit/>
          </a:bodyPr>
          <a:lstStyle/>
          <a:p>
            <a:pPr algn="ctr"/>
            <a:r>
              <a:rPr lang="fr-CA" b="1" dirty="0"/>
              <a:t>Pourquoi transférer l'apprentissage?</a:t>
            </a:r>
            <a:r>
              <a:rPr lang="fr-CA" dirty="0"/>
              <a:t> </a:t>
            </a:r>
            <a:endParaRPr lang="fr-CA" sz="4267" b="1" dirty="0"/>
          </a:p>
        </p:txBody>
      </p:sp>
      <p:sp>
        <p:nvSpPr>
          <p:cNvPr id="3" name="Content Placeholder 2">
            <a:extLst>
              <a:ext uri="{FF2B5EF4-FFF2-40B4-BE49-F238E27FC236}">
                <a16:creationId xmlns:a16="http://schemas.microsoft.com/office/drawing/2014/main" id="{4C0EC690-DF74-4428-8184-0EFE81B73A9B}"/>
              </a:ext>
            </a:extLst>
          </p:cNvPr>
          <p:cNvSpPr>
            <a:spLocks noGrp="1"/>
          </p:cNvSpPr>
          <p:nvPr>
            <p:ph idx="1"/>
          </p:nvPr>
        </p:nvSpPr>
        <p:spPr>
          <a:xfrm>
            <a:off x="838200" y="1069385"/>
            <a:ext cx="10515600" cy="5107578"/>
          </a:xfrm>
        </p:spPr>
        <p:txBody>
          <a:bodyPr>
            <a:normAutofit/>
          </a:bodyPr>
          <a:lstStyle/>
          <a:p>
            <a:r>
              <a:rPr lang="fr-FR" dirty="0"/>
              <a:t>Les réseaux très profonds sont coûteux à entraîner. Les modèles les plus complexes prennent des semaines pour former en utilisant des centaines de machines équipées de processeurs graphiques coûteux.</a:t>
            </a:r>
          </a:p>
          <a:p>
            <a:r>
              <a:rPr lang="fr-FR" dirty="0"/>
              <a:t>Déterminer la topologie / méthode d’entraînement / paramètres d’apprentissage en profondeur est un art noir avec peu de théorie pour vous guider.</a:t>
            </a:r>
            <a:endParaRPr lang="en-GB" dirty="0"/>
          </a:p>
        </p:txBody>
      </p:sp>
    </p:spTree>
    <p:extLst>
      <p:ext uri="{BB962C8B-B14F-4D97-AF65-F5344CB8AC3E}">
        <p14:creationId xmlns:p14="http://schemas.microsoft.com/office/powerpoint/2010/main" val="4123000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735CCC3-41D8-4975-A93D-972C23BBA4C2}"/>
              </a:ext>
            </a:extLst>
          </p:cNvPr>
          <p:cNvPicPr>
            <a:picLocks noGrp="1" noChangeAspect="1"/>
          </p:cNvPicPr>
          <p:nvPr>
            <p:ph idx="1"/>
          </p:nvPr>
        </p:nvPicPr>
        <p:blipFill>
          <a:blip r:embed="rId2"/>
          <a:stretch>
            <a:fillRect/>
          </a:stretch>
        </p:blipFill>
        <p:spPr>
          <a:xfrm>
            <a:off x="1339702" y="464457"/>
            <a:ext cx="9739423" cy="5872548"/>
          </a:xfrm>
          <a:prstGeom prst="rect">
            <a:avLst/>
          </a:prstGeom>
        </p:spPr>
      </p:pic>
      <p:sp>
        <p:nvSpPr>
          <p:cNvPr id="5" name="TextBox 4">
            <a:extLst>
              <a:ext uri="{FF2B5EF4-FFF2-40B4-BE49-F238E27FC236}">
                <a16:creationId xmlns:a16="http://schemas.microsoft.com/office/drawing/2014/main" id="{8E252458-5853-41A5-B735-2ACE7F74BA1B}"/>
              </a:ext>
            </a:extLst>
          </p:cNvPr>
          <p:cNvSpPr txBox="1"/>
          <p:nvPr/>
        </p:nvSpPr>
        <p:spPr>
          <a:xfrm>
            <a:off x="3410051" y="6581001"/>
            <a:ext cx="7455877" cy="276999"/>
          </a:xfrm>
          <a:prstGeom prst="rect">
            <a:avLst/>
          </a:prstGeom>
          <a:noFill/>
        </p:spPr>
        <p:txBody>
          <a:bodyPr wrap="square" rtlCol="0">
            <a:spAutoFit/>
          </a:bodyPr>
          <a:lstStyle/>
          <a:p>
            <a:r>
              <a:rPr lang="fr-CA" sz="1200" dirty="0"/>
              <a:t>Image source: </a:t>
            </a:r>
            <a:r>
              <a:rPr lang="en-GB" sz="1200" dirty="0"/>
              <a:t>http://cs231n.stanford.edu/slides/2017/cs231n_2017_lecture9.pdf</a:t>
            </a:r>
            <a:endParaRPr lang="fr-CA" sz="1200" dirty="0"/>
          </a:p>
        </p:txBody>
      </p:sp>
    </p:spTree>
    <p:extLst>
      <p:ext uri="{BB962C8B-B14F-4D97-AF65-F5344CB8AC3E}">
        <p14:creationId xmlns:p14="http://schemas.microsoft.com/office/powerpoint/2010/main" val="2965856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21A92-7375-46D9-A28E-3BD60D2B751E}"/>
              </a:ext>
            </a:extLst>
          </p:cNvPr>
          <p:cNvSpPr>
            <a:spLocks noGrp="1"/>
          </p:cNvSpPr>
          <p:nvPr>
            <p:ph type="title"/>
          </p:nvPr>
        </p:nvSpPr>
        <p:spPr>
          <a:xfrm>
            <a:off x="838200" y="365128"/>
            <a:ext cx="10515600" cy="704257"/>
          </a:xfrm>
        </p:spPr>
        <p:txBody>
          <a:bodyPr>
            <a:normAutofit/>
          </a:bodyPr>
          <a:lstStyle/>
          <a:p>
            <a:pPr algn="ctr"/>
            <a:r>
              <a:rPr lang="en-GB" dirty="0" err="1"/>
              <a:t>Stratégies</a:t>
            </a:r>
            <a:r>
              <a:rPr lang="en-GB" dirty="0"/>
              <a:t> </a:t>
            </a:r>
            <a:r>
              <a:rPr lang="en-GB" dirty="0" err="1"/>
              <a:t>d'apprentissage</a:t>
            </a:r>
            <a:r>
              <a:rPr lang="en-GB" dirty="0"/>
              <a:t> par </a:t>
            </a:r>
            <a:r>
              <a:rPr lang="en-GB" dirty="0" err="1"/>
              <a:t>transfert</a:t>
            </a:r>
            <a:endParaRPr lang="fr-FR" sz="4267" dirty="0"/>
          </a:p>
        </p:txBody>
      </p:sp>
      <p:sp>
        <p:nvSpPr>
          <p:cNvPr id="3" name="Content Placeholder 2">
            <a:extLst>
              <a:ext uri="{FF2B5EF4-FFF2-40B4-BE49-F238E27FC236}">
                <a16:creationId xmlns:a16="http://schemas.microsoft.com/office/drawing/2014/main" id="{4C0EC690-DF74-4428-8184-0EFE81B73A9B}"/>
              </a:ext>
            </a:extLst>
          </p:cNvPr>
          <p:cNvSpPr>
            <a:spLocks noGrp="1"/>
          </p:cNvSpPr>
          <p:nvPr>
            <p:ph idx="1"/>
          </p:nvPr>
        </p:nvSpPr>
        <p:spPr>
          <a:xfrm>
            <a:off x="838200" y="1069385"/>
            <a:ext cx="10515600" cy="5107578"/>
          </a:xfrm>
        </p:spPr>
        <p:txBody>
          <a:bodyPr>
            <a:normAutofit/>
          </a:bodyPr>
          <a:lstStyle/>
          <a:p>
            <a:br>
              <a:rPr lang="en-GB" sz="4000" dirty="0"/>
            </a:br>
            <a:endParaRPr lang="fr-FR" sz="4000" dirty="0"/>
          </a:p>
        </p:txBody>
      </p:sp>
      <p:pic>
        <p:nvPicPr>
          <p:cNvPr id="5" name="Picture 4">
            <a:extLst>
              <a:ext uri="{FF2B5EF4-FFF2-40B4-BE49-F238E27FC236}">
                <a16:creationId xmlns:a16="http://schemas.microsoft.com/office/drawing/2014/main" id="{2B4179B1-FFA6-4BC8-8D23-B2CFA94D5EDD}"/>
              </a:ext>
            </a:extLst>
          </p:cNvPr>
          <p:cNvPicPr>
            <a:picLocks noChangeAspect="1"/>
          </p:cNvPicPr>
          <p:nvPr/>
        </p:nvPicPr>
        <p:blipFill>
          <a:blip r:embed="rId3"/>
          <a:stretch>
            <a:fillRect/>
          </a:stretch>
        </p:blipFill>
        <p:spPr>
          <a:xfrm>
            <a:off x="1212112" y="1528762"/>
            <a:ext cx="10141688" cy="4648201"/>
          </a:xfrm>
          <a:prstGeom prst="rect">
            <a:avLst/>
          </a:prstGeom>
        </p:spPr>
      </p:pic>
    </p:spTree>
    <p:extLst>
      <p:ext uri="{BB962C8B-B14F-4D97-AF65-F5344CB8AC3E}">
        <p14:creationId xmlns:p14="http://schemas.microsoft.com/office/powerpoint/2010/main" val="2129422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21A92-7375-46D9-A28E-3BD60D2B751E}"/>
              </a:ext>
            </a:extLst>
          </p:cNvPr>
          <p:cNvSpPr>
            <a:spLocks noGrp="1"/>
          </p:cNvSpPr>
          <p:nvPr>
            <p:ph type="title"/>
          </p:nvPr>
        </p:nvSpPr>
        <p:spPr>
          <a:xfrm>
            <a:off x="838200" y="365128"/>
            <a:ext cx="10515600" cy="704257"/>
          </a:xfrm>
        </p:spPr>
        <p:txBody>
          <a:bodyPr/>
          <a:lstStyle/>
          <a:p>
            <a:pPr algn="ctr"/>
            <a:r>
              <a:rPr lang="en-GB" dirty="0"/>
              <a:t>Flux </a:t>
            </a:r>
            <a:r>
              <a:rPr lang="en-GB" dirty="0" err="1"/>
              <a:t>optique</a:t>
            </a:r>
            <a:endParaRPr lang="fr-FR" sz="4267" b="1" dirty="0"/>
          </a:p>
        </p:txBody>
      </p:sp>
      <p:sp>
        <p:nvSpPr>
          <p:cNvPr id="3" name="Content Placeholder 2">
            <a:extLst>
              <a:ext uri="{FF2B5EF4-FFF2-40B4-BE49-F238E27FC236}">
                <a16:creationId xmlns:a16="http://schemas.microsoft.com/office/drawing/2014/main" id="{4C0EC690-DF74-4428-8184-0EFE81B73A9B}"/>
              </a:ext>
            </a:extLst>
          </p:cNvPr>
          <p:cNvSpPr>
            <a:spLocks noGrp="1"/>
          </p:cNvSpPr>
          <p:nvPr>
            <p:ph idx="1"/>
          </p:nvPr>
        </p:nvSpPr>
        <p:spPr>
          <a:xfrm>
            <a:off x="838200" y="1785257"/>
            <a:ext cx="10515600" cy="4391705"/>
          </a:xfrm>
        </p:spPr>
        <p:txBody>
          <a:bodyPr>
            <a:normAutofit/>
          </a:bodyPr>
          <a:lstStyle/>
          <a:p>
            <a:r>
              <a:rPr lang="fr-FR" sz="2400" dirty="0"/>
              <a:t>Le flux optique est le mouvement d'objets entre des images consécutives, causée par le mouvement relatif entre l'objet et la caméra.</a:t>
            </a:r>
          </a:p>
        </p:txBody>
      </p:sp>
    </p:spTree>
    <p:extLst>
      <p:ext uri="{BB962C8B-B14F-4D97-AF65-F5344CB8AC3E}">
        <p14:creationId xmlns:p14="http://schemas.microsoft.com/office/powerpoint/2010/main" val="496718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21A92-7375-46D9-A28E-3BD60D2B751E}"/>
              </a:ext>
            </a:extLst>
          </p:cNvPr>
          <p:cNvSpPr>
            <a:spLocks noGrp="1"/>
          </p:cNvSpPr>
          <p:nvPr>
            <p:ph type="title"/>
          </p:nvPr>
        </p:nvSpPr>
        <p:spPr>
          <a:xfrm>
            <a:off x="838200" y="365128"/>
            <a:ext cx="10515600" cy="704257"/>
          </a:xfrm>
        </p:spPr>
        <p:txBody>
          <a:bodyPr>
            <a:normAutofit/>
          </a:bodyPr>
          <a:lstStyle/>
          <a:p>
            <a:pPr algn="ctr"/>
            <a:r>
              <a:rPr lang="en-GB" dirty="0"/>
              <a:t>Sparse vs Dense </a:t>
            </a:r>
            <a:endParaRPr lang="fr-FR" sz="4267" b="1" dirty="0"/>
          </a:p>
        </p:txBody>
      </p:sp>
      <p:sp>
        <p:nvSpPr>
          <p:cNvPr id="3" name="Content Placeholder 2">
            <a:extLst>
              <a:ext uri="{FF2B5EF4-FFF2-40B4-BE49-F238E27FC236}">
                <a16:creationId xmlns:a16="http://schemas.microsoft.com/office/drawing/2014/main" id="{4C0EC690-DF74-4428-8184-0EFE81B73A9B}"/>
              </a:ext>
            </a:extLst>
          </p:cNvPr>
          <p:cNvSpPr>
            <a:spLocks noGrp="1"/>
          </p:cNvSpPr>
          <p:nvPr>
            <p:ph idx="1"/>
          </p:nvPr>
        </p:nvSpPr>
        <p:spPr>
          <a:xfrm>
            <a:off x="838200" y="1069385"/>
            <a:ext cx="10515600" cy="5107578"/>
          </a:xfrm>
        </p:spPr>
        <p:txBody>
          <a:bodyPr>
            <a:normAutofit/>
          </a:bodyPr>
          <a:lstStyle/>
          <a:p>
            <a:r>
              <a:rPr lang="fr-FR" sz="2000" dirty="0"/>
              <a:t>les techniques « </a:t>
            </a:r>
            <a:r>
              <a:rPr lang="en-GB" sz="2000" dirty="0"/>
              <a:t>sparse </a:t>
            </a:r>
            <a:r>
              <a:rPr lang="fr-FR" sz="2000" dirty="0"/>
              <a:t>» nécessitent seulement de traiter certains pixels de l'image entière, les techniques « </a:t>
            </a:r>
            <a:r>
              <a:rPr lang="en-GB" sz="2000" dirty="0"/>
              <a:t>dense</a:t>
            </a:r>
            <a:r>
              <a:rPr lang="fr-FR" sz="2000" dirty="0"/>
              <a:t> » traitent tous les pixels</a:t>
            </a:r>
            <a:endParaRPr lang="en-GB" sz="2000" dirty="0"/>
          </a:p>
          <a:p>
            <a:r>
              <a:rPr lang="fr-FR" sz="2000" dirty="0"/>
              <a:t>Flux optique « </a:t>
            </a:r>
            <a:r>
              <a:rPr lang="en-GB" sz="2000" dirty="0"/>
              <a:t>sparse</a:t>
            </a:r>
            <a:r>
              <a:rPr lang="fr-FR" sz="2000" dirty="0"/>
              <a:t> » donne les vecteurs de flux de certaines "caractéristiques intéressantes" (disons quelques pixels décrivant les bords ou les coins d’un objet) au sein de l’image, tandis que le flux optique dense fournit les vecteurs de flux de l’image entière (tous les pixels) - jusqu’à un vecteur de flux par pixel.</a:t>
            </a:r>
            <a:endParaRPr lang="en-GB" sz="2000" dirty="0"/>
          </a:p>
          <a:p>
            <a:endParaRPr lang="fr-FR" sz="2000" dirty="0"/>
          </a:p>
        </p:txBody>
      </p:sp>
      <p:pic>
        <p:nvPicPr>
          <p:cNvPr id="6" name="Picture 5">
            <a:extLst>
              <a:ext uri="{FF2B5EF4-FFF2-40B4-BE49-F238E27FC236}">
                <a16:creationId xmlns:a16="http://schemas.microsoft.com/office/drawing/2014/main" id="{6532BA8D-040B-4F4F-9FE1-6E4314C7B4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1598" y="3429000"/>
            <a:ext cx="7376802" cy="2620963"/>
          </a:xfrm>
          <a:prstGeom prst="rect">
            <a:avLst/>
          </a:prstGeom>
        </p:spPr>
      </p:pic>
    </p:spTree>
    <p:extLst>
      <p:ext uri="{BB962C8B-B14F-4D97-AF65-F5344CB8AC3E}">
        <p14:creationId xmlns:p14="http://schemas.microsoft.com/office/powerpoint/2010/main" val="1506581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21A92-7375-46D9-A28E-3BD60D2B751E}"/>
              </a:ext>
            </a:extLst>
          </p:cNvPr>
          <p:cNvSpPr>
            <a:spLocks noGrp="1"/>
          </p:cNvSpPr>
          <p:nvPr>
            <p:ph type="title"/>
          </p:nvPr>
        </p:nvSpPr>
        <p:spPr>
          <a:xfrm>
            <a:off x="838200" y="365128"/>
            <a:ext cx="10515600" cy="704257"/>
          </a:xfrm>
        </p:spPr>
        <p:txBody>
          <a:bodyPr/>
          <a:lstStyle/>
          <a:p>
            <a:pPr algn="ctr"/>
            <a:r>
              <a:rPr lang="en-GB" dirty="0"/>
              <a:t>Flux </a:t>
            </a:r>
            <a:r>
              <a:rPr lang="en-GB" dirty="0" err="1"/>
              <a:t>optique</a:t>
            </a:r>
            <a:endParaRPr lang="fr-FR" sz="4267" b="1" dirty="0"/>
          </a:p>
        </p:txBody>
      </p:sp>
      <p:pic>
        <p:nvPicPr>
          <p:cNvPr id="6148" name="Picture 4" descr="Image result for flow fields color coding">
            <a:extLst>
              <a:ext uri="{FF2B5EF4-FFF2-40B4-BE49-F238E27FC236}">
                <a16:creationId xmlns:a16="http://schemas.microsoft.com/office/drawing/2014/main" id="{8234668A-BF6A-4574-AD6E-5545B418B8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7543" y="4194629"/>
            <a:ext cx="3976913" cy="17458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02527EB-3F2D-4042-AB34-860214C9AB55}"/>
              </a:ext>
            </a:extLst>
          </p:cNvPr>
          <p:cNvPicPr>
            <a:picLocks noChangeAspect="1"/>
          </p:cNvPicPr>
          <p:nvPr/>
        </p:nvPicPr>
        <p:blipFill rotWithShape="1">
          <a:blip r:embed="rId4"/>
          <a:srcRect r="26444"/>
          <a:stretch/>
        </p:blipFill>
        <p:spPr>
          <a:xfrm>
            <a:off x="2365829" y="1467872"/>
            <a:ext cx="7837714" cy="2596128"/>
          </a:xfrm>
          <a:prstGeom prst="rect">
            <a:avLst/>
          </a:prstGeom>
        </p:spPr>
      </p:pic>
      <p:sp>
        <p:nvSpPr>
          <p:cNvPr id="7" name="TextBox 6">
            <a:extLst>
              <a:ext uri="{FF2B5EF4-FFF2-40B4-BE49-F238E27FC236}">
                <a16:creationId xmlns:a16="http://schemas.microsoft.com/office/drawing/2014/main" id="{C538D23B-482A-4B98-96D7-3E02C0FF665C}"/>
              </a:ext>
            </a:extLst>
          </p:cNvPr>
          <p:cNvSpPr txBox="1"/>
          <p:nvPr/>
        </p:nvSpPr>
        <p:spPr>
          <a:xfrm>
            <a:off x="2888226" y="6338983"/>
            <a:ext cx="8465574" cy="307777"/>
          </a:xfrm>
          <a:prstGeom prst="rect">
            <a:avLst/>
          </a:prstGeom>
          <a:noFill/>
        </p:spPr>
        <p:txBody>
          <a:bodyPr wrap="square" rtlCol="0">
            <a:spAutoFit/>
          </a:bodyPr>
          <a:lstStyle/>
          <a:p>
            <a:r>
              <a:rPr lang="en-GB" sz="1400" dirty="0"/>
              <a:t>Image source: http://www.cs.toronto.edu/~fleet/research/Papers/flowChapter05.pdf</a:t>
            </a:r>
            <a:endParaRPr lang="fr-CA" sz="1400" dirty="0"/>
          </a:p>
        </p:txBody>
      </p:sp>
    </p:spTree>
    <p:extLst>
      <p:ext uri="{BB962C8B-B14F-4D97-AF65-F5344CB8AC3E}">
        <p14:creationId xmlns:p14="http://schemas.microsoft.com/office/powerpoint/2010/main" val="769997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21A92-7375-46D9-A28E-3BD60D2B751E}"/>
              </a:ext>
            </a:extLst>
          </p:cNvPr>
          <p:cNvSpPr>
            <a:spLocks noGrp="1"/>
          </p:cNvSpPr>
          <p:nvPr>
            <p:ph type="title"/>
          </p:nvPr>
        </p:nvSpPr>
        <p:spPr>
          <a:xfrm>
            <a:off x="838200" y="365128"/>
            <a:ext cx="10515600" cy="704257"/>
          </a:xfrm>
        </p:spPr>
        <p:txBody>
          <a:bodyPr/>
          <a:lstStyle/>
          <a:p>
            <a:pPr algn="ctr"/>
            <a:r>
              <a:rPr lang="en-GB" dirty="0"/>
              <a:t>Flux </a:t>
            </a:r>
            <a:r>
              <a:rPr lang="en-GB" dirty="0" err="1"/>
              <a:t>optique</a:t>
            </a:r>
            <a:endParaRPr lang="fr-FR" sz="4267" b="1" dirty="0"/>
          </a:p>
        </p:txBody>
      </p:sp>
      <p:pic>
        <p:nvPicPr>
          <p:cNvPr id="4" name="Content Placeholder 3">
            <a:extLst>
              <a:ext uri="{FF2B5EF4-FFF2-40B4-BE49-F238E27FC236}">
                <a16:creationId xmlns:a16="http://schemas.microsoft.com/office/drawing/2014/main" id="{8717B4EA-2063-4FE0-8DF4-F821B4117F98}"/>
              </a:ext>
            </a:extLst>
          </p:cNvPr>
          <p:cNvPicPr>
            <a:picLocks noGrp="1" noChangeAspect="1"/>
          </p:cNvPicPr>
          <p:nvPr>
            <p:ph idx="1"/>
          </p:nvPr>
        </p:nvPicPr>
        <p:blipFill>
          <a:blip r:embed="rId3"/>
          <a:stretch>
            <a:fillRect/>
          </a:stretch>
        </p:blipFill>
        <p:spPr>
          <a:xfrm>
            <a:off x="2299527" y="2132165"/>
            <a:ext cx="7592945" cy="2593669"/>
          </a:xfrm>
          <a:prstGeom prst="rect">
            <a:avLst/>
          </a:prstGeom>
        </p:spPr>
      </p:pic>
      <p:sp>
        <p:nvSpPr>
          <p:cNvPr id="5" name="TextBox 4">
            <a:extLst>
              <a:ext uri="{FF2B5EF4-FFF2-40B4-BE49-F238E27FC236}">
                <a16:creationId xmlns:a16="http://schemas.microsoft.com/office/drawing/2014/main" id="{54773E03-A54B-44FD-A9D4-F59BCA33D3A9}"/>
              </a:ext>
            </a:extLst>
          </p:cNvPr>
          <p:cNvSpPr txBox="1"/>
          <p:nvPr/>
        </p:nvSpPr>
        <p:spPr>
          <a:xfrm>
            <a:off x="2085626" y="6231262"/>
            <a:ext cx="9013783" cy="261610"/>
          </a:xfrm>
          <a:prstGeom prst="rect">
            <a:avLst/>
          </a:prstGeom>
          <a:noFill/>
        </p:spPr>
        <p:txBody>
          <a:bodyPr wrap="square" rtlCol="0">
            <a:spAutoFit/>
          </a:bodyPr>
          <a:lstStyle/>
          <a:p>
            <a:r>
              <a:rPr lang="en-GB" sz="1100" dirty="0"/>
              <a:t>Image source: http://wp.doc.ic.ac.uk/postdoc/wp-content/uploads/sites/104/2016/06/Anastasios_Roussos_RASymposium2016.pdf</a:t>
            </a:r>
            <a:endParaRPr lang="fr-CA" sz="1100" dirty="0"/>
          </a:p>
        </p:txBody>
      </p:sp>
    </p:spTree>
    <p:extLst>
      <p:ext uri="{BB962C8B-B14F-4D97-AF65-F5344CB8AC3E}">
        <p14:creationId xmlns:p14="http://schemas.microsoft.com/office/powerpoint/2010/main" val="990402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21A92-7375-46D9-A28E-3BD60D2B751E}"/>
              </a:ext>
            </a:extLst>
          </p:cNvPr>
          <p:cNvSpPr>
            <a:spLocks noGrp="1"/>
          </p:cNvSpPr>
          <p:nvPr>
            <p:ph type="title"/>
          </p:nvPr>
        </p:nvSpPr>
        <p:spPr>
          <a:xfrm>
            <a:off x="838200" y="365128"/>
            <a:ext cx="10515600" cy="704257"/>
          </a:xfrm>
        </p:spPr>
        <p:txBody>
          <a:bodyPr/>
          <a:lstStyle/>
          <a:p>
            <a:pPr algn="ctr"/>
            <a:r>
              <a:rPr lang="en-GB" dirty="0"/>
              <a:t>Flux </a:t>
            </a:r>
            <a:r>
              <a:rPr lang="en-GB" dirty="0" err="1"/>
              <a:t>optique</a:t>
            </a:r>
            <a:endParaRPr lang="fr-FR" sz="4267" b="1" dirty="0"/>
          </a:p>
        </p:txBody>
      </p:sp>
      <p:pic>
        <p:nvPicPr>
          <p:cNvPr id="12" name="Content Placeholder 11">
            <a:extLst>
              <a:ext uri="{FF2B5EF4-FFF2-40B4-BE49-F238E27FC236}">
                <a16:creationId xmlns:a16="http://schemas.microsoft.com/office/drawing/2014/main" id="{8A2EFD69-4924-4A33-9894-2911CB8067B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340165"/>
            <a:ext cx="10515600" cy="2319517"/>
          </a:xfrm>
        </p:spPr>
      </p:pic>
    </p:spTree>
    <p:extLst>
      <p:ext uri="{BB962C8B-B14F-4D97-AF65-F5344CB8AC3E}">
        <p14:creationId xmlns:p14="http://schemas.microsoft.com/office/powerpoint/2010/main" val="1980600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21A92-7375-46D9-A28E-3BD60D2B751E}"/>
              </a:ext>
            </a:extLst>
          </p:cNvPr>
          <p:cNvSpPr>
            <a:spLocks noGrp="1"/>
          </p:cNvSpPr>
          <p:nvPr>
            <p:ph type="title"/>
          </p:nvPr>
        </p:nvSpPr>
        <p:spPr>
          <a:xfrm>
            <a:off x="838200" y="365128"/>
            <a:ext cx="10515600" cy="704257"/>
          </a:xfrm>
        </p:spPr>
        <p:txBody>
          <a:bodyPr/>
          <a:lstStyle/>
          <a:p>
            <a:pPr algn="ctr"/>
            <a:r>
              <a:rPr lang="fr-FR" sz="4267" b="1" dirty="0"/>
              <a:t>Sommaire</a:t>
            </a:r>
          </a:p>
        </p:txBody>
      </p:sp>
      <p:sp>
        <p:nvSpPr>
          <p:cNvPr id="3" name="Content Placeholder 2">
            <a:extLst>
              <a:ext uri="{FF2B5EF4-FFF2-40B4-BE49-F238E27FC236}">
                <a16:creationId xmlns:a16="http://schemas.microsoft.com/office/drawing/2014/main" id="{4C0EC690-DF74-4428-8184-0EFE81B73A9B}"/>
              </a:ext>
            </a:extLst>
          </p:cNvPr>
          <p:cNvSpPr>
            <a:spLocks noGrp="1"/>
          </p:cNvSpPr>
          <p:nvPr>
            <p:ph idx="1"/>
          </p:nvPr>
        </p:nvSpPr>
        <p:spPr>
          <a:xfrm>
            <a:off x="838199" y="1394847"/>
            <a:ext cx="10760901" cy="4782116"/>
          </a:xfrm>
        </p:spPr>
        <p:txBody>
          <a:bodyPr/>
          <a:lstStyle/>
          <a:p>
            <a:pPr marL="0" indent="0">
              <a:buNone/>
            </a:pPr>
            <a:r>
              <a:rPr lang="en-US" sz="3733" dirty="0"/>
              <a:t>1- Introduction</a:t>
            </a:r>
          </a:p>
          <a:p>
            <a:pPr marL="0" indent="0">
              <a:buNone/>
            </a:pPr>
            <a:r>
              <a:rPr lang="en-GB" sz="4000" dirty="0"/>
              <a:t>2- Objective</a:t>
            </a:r>
          </a:p>
          <a:p>
            <a:pPr marL="0" indent="0">
              <a:buNone/>
            </a:pPr>
            <a:r>
              <a:rPr lang="en-GB" sz="4000" dirty="0"/>
              <a:t>3- </a:t>
            </a:r>
            <a:r>
              <a:rPr lang="fr-FR" sz="4000" dirty="0"/>
              <a:t>Réseau de neurones à convolution CNN (VGG16)</a:t>
            </a:r>
            <a:endParaRPr lang="en-US" sz="3733" dirty="0"/>
          </a:p>
          <a:p>
            <a:pPr marL="0" indent="0">
              <a:buNone/>
            </a:pPr>
            <a:r>
              <a:rPr lang="fr-CA" sz="3733" dirty="0"/>
              <a:t>4- </a:t>
            </a:r>
            <a:r>
              <a:rPr lang="fr-CA" sz="4000" dirty="0"/>
              <a:t>Transfert</a:t>
            </a:r>
            <a:r>
              <a:rPr lang="en-GB" sz="4000" dirty="0"/>
              <a:t> </a:t>
            </a:r>
            <a:r>
              <a:rPr lang="fr-CA" sz="4000" dirty="0"/>
              <a:t>d'apprentissage</a:t>
            </a:r>
            <a:endParaRPr lang="fr-CA" sz="3733" dirty="0"/>
          </a:p>
          <a:p>
            <a:pPr marL="0" indent="0">
              <a:buNone/>
            </a:pPr>
            <a:r>
              <a:rPr lang="en-US" sz="3733" dirty="0"/>
              <a:t>5- </a:t>
            </a:r>
            <a:r>
              <a:rPr lang="en-GB" sz="4000" dirty="0"/>
              <a:t>Flux </a:t>
            </a:r>
            <a:r>
              <a:rPr lang="fr-CA" sz="4000" dirty="0"/>
              <a:t>optique</a:t>
            </a:r>
            <a:endParaRPr lang="fr-CA" sz="3733" dirty="0"/>
          </a:p>
          <a:p>
            <a:pPr marL="0" indent="0">
              <a:buNone/>
            </a:pPr>
            <a:r>
              <a:rPr lang="fr-CA" sz="3733" dirty="0"/>
              <a:t>6- </a:t>
            </a:r>
            <a:r>
              <a:rPr lang="en-GB" sz="4000" dirty="0"/>
              <a:t>PWC-Net </a:t>
            </a:r>
            <a:endParaRPr lang="en-US" sz="3733" dirty="0"/>
          </a:p>
        </p:txBody>
      </p:sp>
    </p:spTree>
    <p:extLst>
      <p:ext uri="{BB962C8B-B14F-4D97-AF65-F5344CB8AC3E}">
        <p14:creationId xmlns:p14="http://schemas.microsoft.com/office/powerpoint/2010/main" val="3714308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21A92-7375-46D9-A28E-3BD60D2B751E}"/>
              </a:ext>
            </a:extLst>
          </p:cNvPr>
          <p:cNvSpPr>
            <a:spLocks noGrp="1"/>
          </p:cNvSpPr>
          <p:nvPr>
            <p:ph type="title"/>
          </p:nvPr>
        </p:nvSpPr>
        <p:spPr>
          <a:xfrm>
            <a:off x="838200" y="365128"/>
            <a:ext cx="10515600" cy="704257"/>
          </a:xfrm>
        </p:spPr>
        <p:txBody>
          <a:bodyPr/>
          <a:lstStyle/>
          <a:p>
            <a:pPr algn="ctr"/>
            <a:r>
              <a:rPr lang="en-GB" dirty="0"/>
              <a:t>PWC-Net </a:t>
            </a:r>
            <a:endParaRPr lang="fr-FR" sz="4267" b="1" dirty="0"/>
          </a:p>
        </p:txBody>
      </p:sp>
      <p:sp>
        <p:nvSpPr>
          <p:cNvPr id="3" name="Content Placeholder 2">
            <a:extLst>
              <a:ext uri="{FF2B5EF4-FFF2-40B4-BE49-F238E27FC236}">
                <a16:creationId xmlns:a16="http://schemas.microsoft.com/office/drawing/2014/main" id="{4C0EC690-DF74-4428-8184-0EFE81B73A9B}"/>
              </a:ext>
            </a:extLst>
          </p:cNvPr>
          <p:cNvSpPr>
            <a:spLocks noGrp="1"/>
          </p:cNvSpPr>
          <p:nvPr>
            <p:ph idx="1"/>
          </p:nvPr>
        </p:nvSpPr>
        <p:spPr>
          <a:xfrm>
            <a:off x="838200" y="1069385"/>
            <a:ext cx="10515600" cy="5107578"/>
          </a:xfrm>
        </p:spPr>
        <p:txBody>
          <a:bodyPr>
            <a:normAutofit/>
          </a:bodyPr>
          <a:lstStyle/>
          <a:p>
            <a:r>
              <a:rPr lang="fr-FR" sz="2000" dirty="0"/>
              <a:t>PWC-Net fusionne plusieurs techniques classiques d’estimation de flux optique, notamment </a:t>
            </a:r>
            <a:r>
              <a:rPr lang="en-GB" sz="2000" dirty="0"/>
              <a:t>“ image pyramid ” </a:t>
            </a:r>
            <a:r>
              <a:rPr lang="fr-FR" sz="2000" dirty="0"/>
              <a:t>, </a:t>
            </a:r>
            <a:r>
              <a:rPr lang="en-GB" sz="2000" dirty="0"/>
              <a:t>“ image warping ”</a:t>
            </a:r>
            <a:r>
              <a:rPr lang="fr-FR" sz="2000" dirty="0"/>
              <a:t> et le </a:t>
            </a:r>
            <a:r>
              <a:rPr lang="en-GB" sz="2000" dirty="0"/>
              <a:t>“cost volume”</a:t>
            </a:r>
            <a:r>
              <a:rPr lang="fr-FR" sz="2000" dirty="0"/>
              <a:t>, dans un réseau de neurones profonds entraînés pour obtenir </a:t>
            </a:r>
            <a:r>
              <a:rPr lang="en-GB" sz="2000" dirty="0"/>
              <a:t>“ state-of-the-art ”</a:t>
            </a:r>
            <a:r>
              <a:rPr lang="fr-FR" sz="2000" dirty="0"/>
              <a:t> résultats.</a:t>
            </a:r>
          </a:p>
        </p:txBody>
      </p:sp>
      <p:pic>
        <p:nvPicPr>
          <p:cNvPr id="5" name="Picture 4">
            <a:extLst>
              <a:ext uri="{FF2B5EF4-FFF2-40B4-BE49-F238E27FC236}">
                <a16:creationId xmlns:a16="http://schemas.microsoft.com/office/drawing/2014/main" id="{46411318-4032-4AD4-9F1D-E760AEA14C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9944" y="3023505"/>
            <a:ext cx="1676400" cy="2362200"/>
          </a:xfrm>
          <a:prstGeom prst="rect">
            <a:avLst/>
          </a:prstGeom>
        </p:spPr>
      </p:pic>
      <p:pic>
        <p:nvPicPr>
          <p:cNvPr id="7" name="Picture 6">
            <a:extLst>
              <a:ext uri="{FF2B5EF4-FFF2-40B4-BE49-F238E27FC236}">
                <a16:creationId xmlns:a16="http://schemas.microsoft.com/office/drawing/2014/main" id="{01BA6BBF-78B3-4F91-9905-F92CF7502E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877909"/>
            <a:ext cx="4717143" cy="2653393"/>
          </a:xfrm>
          <a:prstGeom prst="rect">
            <a:avLst/>
          </a:prstGeom>
        </p:spPr>
      </p:pic>
      <p:cxnSp>
        <p:nvCxnSpPr>
          <p:cNvPr id="9" name="Straight Arrow Connector 8">
            <a:extLst>
              <a:ext uri="{FF2B5EF4-FFF2-40B4-BE49-F238E27FC236}">
                <a16:creationId xmlns:a16="http://schemas.microsoft.com/office/drawing/2014/main" id="{F4742593-4605-4BF5-B944-C661B06A0BDD}"/>
              </a:ext>
            </a:extLst>
          </p:cNvPr>
          <p:cNvCxnSpPr>
            <a:stCxn id="7" idx="3"/>
            <a:endCxn id="5" idx="1"/>
          </p:cNvCxnSpPr>
          <p:nvPr/>
        </p:nvCxnSpPr>
        <p:spPr>
          <a:xfrm flipV="1">
            <a:off x="5555343" y="4204605"/>
            <a:ext cx="1244601"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4B7AC81-C637-4413-8CDE-D87F2D96125F}"/>
              </a:ext>
            </a:extLst>
          </p:cNvPr>
          <p:cNvCxnSpPr/>
          <p:nvPr/>
        </p:nvCxnSpPr>
        <p:spPr>
          <a:xfrm flipV="1">
            <a:off x="8476344" y="4204605"/>
            <a:ext cx="1244601"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5F22A83-D0D5-487D-BB6E-E2A01820AB96}"/>
              </a:ext>
            </a:extLst>
          </p:cNvPr>
          <p:cNvSpPr txBox="1"/>
          <p:nvPr/>
        </p:nvSpPr>
        <p:spPr>
          <a:xfrm>
            <a:off x="10192658" y="3028039"/>
            <a:ext cx="1814285" cy="1569660"/>
          </a:xfrm>
          <a:prstGeom prst="rect">
            <a:avLst/>
          </a:prstGeom>
          <a:noFill/>
        </p:spPr>
        <p:txBody>
          <a:bodyPr wrap="square" rtlCol="0">
            <a:spAutoFit/>
          </a:bodyPr>
          <a:lstStyle/>
          <a:p>
            <a:r>
              <a:rPr lang="fr-CA" sz="9600" dirty="0"/>
              <a:t>?</a:t>
            </a:r>
          </a:p>
        </p:txBody>
      </p:sp>
    </p:spTree>
    <p:extLst>
      <p:ext uri="{BB962C8B-B14F-4D97-AF65-F5344CB8AC3E}">
        <p14:creationId xmlns:p14="http://schemas.microsoft.com/office/powerpoint/2010/main" val="4103514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21A92-7375-46D9-A28E-3BD60D2B751E}"/>
              </a:ext>
            </a:extLst>
          </p:cNvPr>
          <p:cNvSpPr>
            <a:spLocks noGrp="1"/>
          </p:cNvSpPr>
          <p:nvPr>
            <p:ph type="title"/>
          </p:nvPr>
        </p:nvSpPr>
        <p:spPr>
          <a:xfrm>
            <a:off x="838200" y="365128"/>
            <a:ext cx="10515600" cy="704257"/>
          </a:xfrm>
        </p:spPr>
        <p:txBody>
          <a:bodyPr/>
          <a:lstStyle/>
          <a:p>
            <a:pPr algn="ctr"/>
            <a:r>
              <a:rPr lang="en-GB" dirty="0"/>
              <a:t>PWC-Net </a:t>
            </a:r>
            <a:endParaRPr lang="fr-FR" sz="4267" b="1" dirty="0"/>
          </a:p>
        </p:txBody>
      </p:sp>
      <p:sp>
        <p:nvSpPr>
          <p:cNvPr id="3" name="Content Placeholder 2">
            <a:extLst>
              <a:ext uri="{FF2B5EF4-FFF2-40B4-BE49-F238E27FC236}">
                <a16:creationId xmlns:a16="http://schemas.microsoft.com/office/drawing/2014/main" id="{4C0EC690-DF74-4428-8184-0EFE81B73A9B}"/>
              </a:ext>
            </a:extLst>
          </p:cNvPr>
          <p:cNvSpPr>
            <a:spLocks noGrp="1"/>
          </p:cNvSpPr>
          <p:nvPr>
            <p:ph idx="1"/>
          </p:nvPr>
        </p:nvSpPr>
        <p:spPr>
          <a:xfrm>
            <a:off x="838200" y="1069385"/>
            <a:ext cx="10515600" cy="5107578"/>
          </a:xfrm>
        </p:spPr>
        <p:txBody>
          <a:bodyPr>
            <a:normAutofit/>
          </a:bodyPr>
          <a:lstStyle/>
          <a:p>
            <a:br>
              <a:rPr lang="en-GB" sz="4000" dirty="0"/>
            </a:br>
            <a:endParaRPr lang="fr-FR" sz="4000" dirty="0"/>
          </a:p>
        </p:txBody>
      </p:sp>
      <p:pic>
        <p:nvPicPr>
          <p:cNvPr id="4" name="Picture 3">
            <a:extLst>
              <a:ext uri="{FF2B5EF4-FFF2-40B4-BE49-F238E27FC236}">
                <a16:creationId xmlns:a16="http://schemas.microsoft.com/office/drawing/2014/main" id="{750C1618-4D7F-4783-882B-304DD86A4FA8}"/>
              </a:ext>
            </a:extLst>
          </p:cNvPr>
          <p:cNvPicPr>
            <a:picLocks noChangeAspect="1"/>
          </p:cNvPicPr>
          <p:nvPr/>
        </p:nvPicPr>
        <p:blipFill>
          <a:blip r:embed="rId3"/>
          <a:stretch>
            <a:fillRect/>
          </a:stretch>
        </p:blipFill>
        <p:spPr>
          <a:xfrm>
            <a:off x="667656" y="1773641"/>
            <a:ext cx="10827657" cy="3785329"/>
          </a:xfrm>
          <a:prstGeom prst="rect">
            <a:avLst/>
          </a:prstGeom>
        </p:spPr>
      </p:pic>
    </p:spTree>
    <p:extLst>
      <p:ext uri="{BB962C8B-B14F-4D97-AF65-F5344CB8AC3E}">
        <p14:creationId xmlns:p14="http://schemas.microsoft.com/office/powerpoint/2010/main" val="40360720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21A92-7375-46D9-A28E-3BD60D2B751E}"/>
              </a:ext>
            </a:extLst>
          </p:cNvPr>
          <p:cNvSpPr>
            <a:spLocks noGrp="1"/>
          </p:cNvSpPr>
          <p:nvPr>
            <p:ph type="title"/>
          </p:nvPr>
        </p:nvSpPr>
        <p:spPr>
          <a:xfrm>
            <a:off x="838200" y="365128"/>
            <a:ext cx="10515600" cy="704257"/>
          </a:xfrm>
        </p:spPr>
        <p:txBody>
          <a:bodyPr/>
          <a:lstStyle/>
          <a:p>
            <a:pPr algn="ctr"/>
            <a:r>
              <a:rPr lang="en-GB" dirty="0"/>
              <a:t>PWC-Net</a:t>
            </a:r>
            <a:endParaRPr lang="fr-FR" sz="4267" b="1" dirty="0"/>
          </a:p>
        </p:txBody>
      </p:sp>
      <p:pic>
        <p:nvPicPr>
          <p:cNvPr id="4" name="Content Placeholder 3">
            <a:extLst>
              <a:ext uri="{FF2B5EF4-FFF2-40B4-BE49-F238E27FC236}">
                <a16:creationId xmlns:a16="http://schemas.microsoft.com/office/drawing/2014/main" id="{380E5B2B-C79F-4A9E-9E63-BB2C1A5C6DB2}"/>
              </a:ext>
            </a:extLst>
          </p:cNvPr>
          <p:cNvPicPr>
            <a:picLocks noGrp="1" noChangeAspect="1"/>
          </p:cNvPicPr>
          <p:nvPr>
            <p:ph idx="1"/>
          </p:nvPr>
        </p:nvPicPr>
        <p:blipFill>
          <a:blip r:embed="rId3"/>
          <a:stretch>
            <a:fillRect/>
          </a:stretch>
        </p:blipFill>
        <p:spPr>
          <a:xfrm>
            <a:off x="2191657" y="1248229"/>
            <a:ext cx="8374743" cy="4702628"/>
          </a:xfrm>
          <a:prstGeom prst="rect">
            <a:avLst/>
          </a:prstGeom>
        </p:spPr>
      </p:pic>
    </p:spTree>
    <p:extLst>
      <p:ext uri="{BB962C8B-B14F-4D97-AF65-F5344CB8AC3E}">
        <p14:creationId xmlns:p14="http://schemas.microsoft.com/office/powerpoint/2010/main" val="451232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90D01200-0224-43C5-AB38-FB4D16B73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A21A92-7375-46D9-A28E-3BD60D2B751E}"/>
              </a:ext>
            </a:extLst>
          </p:cNvPr>
          <p:cNvSpPr>
            <a:spLocks noGrp="1"/>
          </p:cNvSpPr>
          <p:nvPr>
            <p:ph type="title"/>
          </p:nvPr>
        </p:nvSpPr>
        <p:spPr>
          <a:xfrm>
            <a:off x="612648" y="1078992"/>
            <a:ext cx="6268770" cy="1536192"/>
          </a:xfrm>
        </p:spPr>
        <p:txBody>
          <a:bodyPr anchor="b">
            <a:normAutofit/>
          </a:bodyPr>
          <a:lstStyle/>
          <a:p>
            <a:r>
              <a:rPr lang="en-GB" sz="5200" dirty="0"/>
              <a:t>Image pyramid</a:t>
            </a:r>
            <a:endParaRPr lang="fr-FR" sz="5200" b="1" dirty="0"/>
          </a:p>
        </p:txBody>
      </p:sp>
      <p:sp>
        <p:nvSpPr>
          <p:cNvPr id="49" name="Rectangle 48">
            <a:extLst>
              <a:ext uri="{FF2B5EF4-FFF2-40B4-BE49-F238E27FC236}">
                <a16:creationId xmlns:a16="http://schemas.microsoft.com/office/drawing/2014/main" id="{728A44A4-A002-4A88-9FC9-1D0566C97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1" name="Rectangle 50">
            <a:extLst>
              <a:ext uri="{FF2B5EF4-FFF2-40B4-BE49-F238E27FC236}">
                <a16:creationId xmlns:a16="http://schemas.microsoft.com/office/drawing/2014/main" id="{3E7D5C7B-DD16-401B-85CE-4AAA2A4F5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81" name="Content Placeholder 7">
                <a:extLst>
                  <a:ext uri="{FF2B5EF4-FFF2-40B4-BE49-F238E27FC236}">
                    <a16:creationId xmlns:a16="http://schemas.microsoft.com/office/drawing/2014/main" id="{7B40F184-61A3-4FD4-8A9D-5BB31ADF83FB}"/>
                  </a:ext>
                </a:extLst>
              </p:cNvPr>
              <p:cNvSpPr>
                <a:spLocks noGrp="1"/>
              </p:cNvSpPr>
              <p:nvPr>
                <p:ph idx="1"/>
              </p:nvPr>
            </p:nvSpPr>
            <p:spPr>
              <a:xfrm>
                <a:off x="612648" y="3355848"/>
                <a:ext cx="6268770" cy="2825496"/>
              </a:xfrm>
            </p:spPr>
            <p:txBody>
              <a:bodyPr>
                <a:normAutofit lnSpcReduction="10000"/>
              </a:bodyPr>
              <a:lstStyle/>
              <a:p>
                <a:r>
                  <a:rPr lang="fr-FR" sz="2400" dirty="0"/>
                  <a:t>La première image (t = 1) et la deuxième image (t = 2) sont codées à l'aide du réseau « </a:t>
                </a:r>
                <a:r>
                  <a:rPr lang="en-GB" sz="2400" dirty="0"/>
                  <a:t> Siamese</a:t>
                </a:r>
                <a:r>
                  <a:rPr lang="fr-FR" sz="2400" dirty="0"/>
                  <a:t> ». Chaque convolution est suivie par une </a:t>
                </a:r>
                <a:r>
                  <a:rPr lang="en-GB" sz="2400" dirty="0"/>
                  <a:t>leaky </a:t>
                </a:r>
                <a:r>
                  <a:rPr lang="en-GB" sz="2400" dirty="0" err="1"/>
                  <a:t>ReLU</a:t>
                </a:r>
                <a:r>
                  <a:rPr lang="fr-FR" sz="2400" dirty="0"/>
                  <a:t>.</a:t>
                </a:r>
                <a:endParaRPr lang="en-GB" sz="2400" dirty="0"/>
              </a:p>
              <a:p>
                <a:r>
                  <a:rPr lang="fr-FR" sz="2200" dirty="0"/>
                  <a:t>La couche </a:t>
                </a:r>
                <a:r>
                  <a:rPr lang="fr-FR" sz="2200" dirty="0" err="1"/>
                  <a:t>convolutionnelle</a:t>
                </a:r>
                <a:r>
                  <a:rPr lang="fr-FR" sz="2200" dirty="0"/>
                  <a:t> et la couche </a:t>
                </a:r>
                <a:r>
                  <a:rPr lang="fr-FR" sz="2200" dirty="0" err="1"/>
                  <a:t>pooling</a:t>
                </a:r>
                <a:r>
                  <a:rPr lang="fr-FR" sz="2200" dirty="0"/>
                  <a:t> × 2 à chaque niveau sont réaliser à l'aide d'une seule couche </a:t>
                </a:r>
                <a:r>
                  <a:rPr lang="fr-FR" sz="2200" dirty="0" err="1"/>
                  <a:t>convolutionnelle</a:t>
                </a:r>
                <a:r>
                  <a:rPr lang="fr-FR" sz="2200" dirty="0"/>
                  <a:t> avec un pas de 2. </a:t>
                </a:r>
                <a14:m>
                  <m:oMath xmlns:m="http://schemas.openxmlformats.org/officeDocument/2006/math">
                    <m:sSubSup>
                      <m:sSubSupPr>
                        <m:ctrlPr>
                          <a:rPr lang="en-GB" sz="2000" i="1" smtClean="0">
                            <a:latin typeface="Cambria Math" panose="02040503050406030204" pitchFamily="18" charset="0"/>
                          </a:rPr>
                        </m:ctrlPr>
                      </m:sSubSupPr>
                      <m:e>
                        <m:r>
                          <a:rPr lang="fr-CA" sz="2000" b="0" i="1" smtClean="0">
                            <a:latin typeface="Cambria Math" panose="02040503050406030204" pitchFamily="18" charset="0"/>
                          </a:rPr>
                          <m:t>𝑐</m:t>
                        </m:r>
                      </m:e>
                      <m:sub>
                        <m:r>
                          <a:rPr lang="fr-CA" sz="2000" b="0" i="1" smtClean="0">
                            <a:latin typeface="Cambria Math" panose="02040503050406030204" pitchFamily="18" charset="0"/>
                          </a:rPr>
                          <m:t>𝑡</m:t>
                        </m:r>
                      </m:sub>
                      <m:sup>
                        <m:r>
                          <a:rPr lang="fr-CA" sz="2000" b="0" i="1" smtClean="0">
                            <a:latin typeface="Cambria Math" panose="02040503050406030204" pitchFamily="18" charset="0"/>
                          </a:rPr>
                          <m:t>𝑙</m:t>
                        </m:r>
                      </m:sup>
                    </m:sSubSup>
                    <m:r>
                      <a:rPr lang="fr-CA" sz="2000" b="0" i="1" smtClean="0">
                        <a:latin typeface="Cambria Math" panose="02040503050406030204" pitchFamily="18" charset="0"/>
                      </a:rPr>
                      <m:t> </m:t>
                    </m:r>
                  </m:oMath>
                </a14:m>
                <a:r>
                  <a:rPr lang="fr-FR" sz="2200" dirty="0"/>
                  <a:t>indiquer les caractéristiques extraites de l'image t au niveau l</a:t>
                </a:r>
                <a:endParaRPr lang="en-US" sz="2200" dirty="0"/>
              </a:p>
            </p:txBody>
          </p:sp>
        </mc:Choice>
        <mc:Fallback xmlns="">
          <p:sp>
            <p:nvSpPr>
              <p:cNvPr id="81" name="Content Placeholder 7">
                <a:extLst>
                  <a:ext uri="{FF2B5EF4-FFF2-40B4-BE49-F238E27FC236}">
                    <a16:creationId xmlns:a16="http://schemas.microsoft.com/office/drawing/2014/main" id="{7B40F184-61A3-4FD4-8A9D-5BB31ADF83FB}"/>
                  </a:ext>
                </a:extLst>
              </p:cNvPr>
              <p:cNvSpPr>
                <a:spLocks noGrp="1" noRot="1" noChangeAspect="1" noMove="1" noResize="1" noEditPoints="1" noAdjustHandles="1" noChangeArrowheads="1" noChangeShapeType="1" noTextEdit="1"/>
              </p:cNvSpPr>
              <p:nvPr>
                <p:ph idx="1"/>
              </p:nvPr>
            </p:nvSpPr>
            <p:spPr>
              <a:xfrm>
                <a:off x="612648" y="3355848"/>
                <a:ext cx="6268770" cy="2825496"/>
              </a:xfrm>
              <a:blipFill>
                <a:blip r:embed="rId3"/>
                <a:stretch>
                  <a:fillRect l="-1362" t="-4104" r="-2529" b="-1296"/>
                </a:stretch>
              </a:blipFill>
            </p:spPr>
            <p:txBody>
              <a:bodyPr/>
              <a:lstStyle/>
              <a:p>
                <a:r>
                  <a:rPr lang="fr-CA">
                    <a:noFill/>
                  </a:rPr>
                  <a:t> </a:t>
                </a:r>
              </a:p>
            </p:txBody>
          </p:sp>
        </mc:Fallback>
      </mc:AlternateContent>
      <p:pic>
        <p:nvPicPr>
          <p:cNvPr id="4" name="Content Placeholder 3">
            <a:extLst>
              <a:ext uri="{FF2B5EF4-FFF2-40B4-BE49-F238E27FC236}">
                <a16:creationId xmlns:a16="http://schemas.microsoft.com/office/drawing/2014/main" id="{4B2C782B-CBD4-4DBF-B5CE-4155EA85D19F}"/>
              </a:ext>
            </a:extLst>
          </p:cNvPr>
          <p:cNvPicPr>
            <a:picLocks noChangeAspect="1"/>
          </p:cNvPicPr>
          <p:nvPr/>
        </p:nvPicPr>
        <p:blipFill>
          <a:blip r:embed="rId4"/>
          <a:stretch>
            <a:fillRect/>
          </a:stretch>
        </p:blipFill>
        <p:spPr>
          <a:xfrm>
            <a:off x="8880506" y="258065"/>
            <a:ext cx="2280980" cy="6352902"/>
          </a:xfrm>
          <a:prstGeom prst="rect">
            <a:avLst/>
          </a:prstGeom>
        </p:spPr>
      </p:pic>
    </p:spTree>
    <p:extLst>
      <p:ext uri="{BB962C8B-B14F-4D97-AF65-F5344CB8AC3E}">
        <p14:creationId xmlns:p14="http://schemas.microsoft.com/office/powerpoint/2010/main" val="1118202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21A92-7375-46D9-A28E-3BD60D2B751E}"/>
              </a:ext>
            </a:extLst>
          </p:cNvPr>
          <p:cNvSpPr>
            <a:spLocks noGrp="1"/>
          </p:cNvSpPr>
          <p:nvPr>
            <p:ph type="title"/>
          </p:nvPr>
        </p:nvSpPr>
        <p:spPr>
          <a:xfrm>
            <a:off x="612648" y="454878"/>
            <a:ext cx="6268770" cy="1536192"/>
          </a:xfrm>
        </p:spPr>
        <p:txBody>
          <a:bodyPr anchor="b">
            <a:normAutofit/>
          </a:bodyPr>
          <a:lstStyle/>
          <a:p>
            <a:r>
              <a:rPr lang="en-GB" sz="5400" dirty="0"/>
              <a:t>Image warping</a:t>
            </a:r>
            <a:endParaRPr lang="fr-FR" sz="5200" b="1" dirty="0"/>
          </a:p>
        </p:txBody>
      </p:sp>
      <p:sp>
        <p:nvSpPr>
          <p:cNvPr id="81" name="Content Placeholder 7">
            <a:extLst>
              <a:ext uri="{FF2B5EF4-FFF2-40B4-BE49-F238E27FC236}">
                <a16:creationId xmlns:a16="http://schemas.microsoft.com/office/drawing/2014/main" id="{7B40F184-61A3-4FD4-8A9D-5BB31ADF83FB}"/>
              </a:ext>
            </a:extLst>
          </p:cNvPr>
          <p:cNvSpPr>
            <a:spLocks noGrp="1"/>
          </p:cNvSpPr>
          <p:nvPr>
            <p:ph idx="1"/>
          </p:nvPr>
        </p:nvSpPr>
        <p:spPr>
          <a:xfrm>
            <a:off x="612648" y="2569029"/>
            <a:ext cx="6268770" cy="3612315"/>
          </a:xfrm>
        </p:spPr>
        <p:txBody>
          <a:bodyPr>
            <a:normAutofit/>
          </a:bodyPr>
          <a:lstStyle/>
          <a:p>
            <a:r>
              <a:rPr lang="fr-FR" sz="2200" dirty="0"/>
              <a:t>Supprimer les distorsions optiques introduites par une caméra ou la perspective de visualisation.</a:t>
            </a:r>
          </a:p>
          <a:p>
            <a:r>
              <a:rPr lang="en-GB" sz="2400" dirty="0"/>
              <a:t>“</a:t>
            </a:r>
            <a:r>
              <a:rPr lang="en-GB" sz="2200" dirty="0"/>
              <a:t>warping</a:t>
            </a:r>
            <a:r>
              <a:rPr lang="en-GB" sz="2400" dirty="0"/>
              <a:t>” </a:t>
            </a:r>
            <a:r>
              <a:rPr lang="fr-FR" sz="2200" dirty="0"/>
              <a:t>peut compenser certaines distorsions géométriques et mettre les zones d'image à la bonne échelle, ainsi que pour estimer un mouvement important.</a:t>
            </a:r>
            <a:endParaRPr lang="en-US" sz="2200" dirty="0"/>
          </a:p>
        </p:txBody>
      </p:sp>
    </p:spTree>
    <p:extLst>
      <p:ext uri="{BB962C8B-B14F-4D97-AF65-F5344CB8AC3E}">
        <p14:creationId xmlns:p14="http://schemas.microsoft.com/office/powerpoint/2010/main" val="39868277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21A92-7375-46D9-A28E-3BD60D2B751E}"/>
              </a:ext>
            </a:extLst>
          </p:cNvPr>
          <p:cNvSpPr>
            <a:spLocks noGrp="1"/>
          </p:cNvSpPr>
          <p:nvPr>
            <p:ph type="title"/>
          </p:nvPr>
        </p:nvSpPr>
        <p:spPr>
          <a:xfrm>
            <a:off x="838200" y="365128"/>
            <a:ext cx="10515600" cy="704257"/>
          </a:xfrm>
        </p:spPr>
        <p:txBody>
          <a:bodyPr/>
          <a:lstStyle/>
          <a:p>
            <a:pPr algn="ctr"/>
            <a:r>
              <a:rPr lang="en-GB" dirty="0"/>
              <a:t>Cost volume</a:t>
            </a:r>
            <a:endParaRPr lang="fr-FR" sz="4267" b="1" dirty="0"/>
          </a:p>
        </p:txBody>
      </p:sp>
      <p:sp>
        <p:nvSpPr>
          <p:cNvPr id="3" name="Content Placeholder 2">
            <a:extLst>
              <a:ext uri="{FF2B5EF4-FFF2-40B4-BE49-F238E27FC236}">
                <a16:creationId xmlns:a16="http://schemas.microsoft.com/office/drawing/2014/main" id="{4C0EC690-DF74-4428-8184-0EFE81B73A9B}"/>
              </a:ext>
            </a:extLst>
          </p:cNvPr>
          <p:cNvSpPr>
            <a:spLocks noGrp="1"/>
          </p:cNvSpPr>
          <p:nvPr>
            <p:ph idx="1"/>
          </p:nvPr>
        </p:nvSpPr>
        <p:spPr>
          <a:xfrm>
            <a:off x="838200" y="1069385"/>
            <a:ext cx="10515600" cy="5107578"/>
          </a:xfrm>
        </p:spPr>
        <p:txBody>
          <a:bodyPr>
            <a:normAutofit/>
          </a:bodyPr>
          <a:lstStyle/>
          <a:p>
            <a:r>
              <a:rPr lang="fr-FR" sz="2400" dirty="0"/>
              <a:t>« </a:t>
            </a:r>
            <a:r>
              <a:rPr lang="en-GB" sz="2400" dirty="0"/>
              <a:t>cost volume</a:t>
            </a:r>
            <a:r>
              <a:rPr lang="fr-FR" sz="2400" dirty="0"/>
              <a:t> » stocke les coûts de mise en correspondance des données pour associer un pixel à ses pixels correspondants à l’image suivante (évaluation de la similarité).</a:t>
            </a:r>
          </a:p>
        </p:txBody>
      </p:sp>
    </p:spTree>
    <p:extLst>
      <p:ext uri="{BB962C8B-B14F-4D97-AF65-F5344CB8AC3E}">
        <p14:creationId xmlns:p14="http://schemas.microsoft.com/office/powerpoint/2010/main" val="30516798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21A92-7375-46D9-A28E-3BD60D2B751E}"/>
              </a:ext>
            </a:extLst>
          </p:cNvPr>
          <p:cNvSpPr>
            <a:spLocks noGrp="1"/>
          </p:cNvSpPr>
          <p:nvPr>
            <p:ph type="title"/>
          </p:nvPr>
        </p:nvSpPr>
        <p:spPr>
          <a:xfrm>
            <a:off x="612648" y="454878"/>
            <a:ext cx="6818666" cy="1536192"/>
          </a:xfrm>
        </p:spPr>
        <p:txBody>
          <a:bodyPr anchor="b">
            <a:normAutofit fontScale="90000"/>
          </a:bodyPr>
          <a:lstStyle/>
          <a:p>
            <a:r>
              <a:rPr lang="en-GB" sz="5400" dirty="0"/>
              <a:t>The optical flow estimator</a:t>
            </a:r>
            <a:endParaRPr lang="fr-FR" sz="5200" b="1" dirty="0"/>
          </a:p>
        </p:txBody>
      </p:sp>
      <p:sp>
        <p:nvSpPr>
          <p:cNvPr id="81" name="Content Placeholder 7">
            <a:extLst>
              <a:ext uri="{FF2B5EF4-FFF2-40B4-BE49-F238E27FC236}">
                <a16:creationId xmlns:a16="http://schemas.microsoft.com/office/drawing/2014/main" id="{7B40F184-61A3-4FD4-8A9D-5BB31ADF83FB}"/>
              </a:ext>
            </a:extLst>
          </p:cNvPr>
          <p:cNvSpPr>
            <a:spLocks noGrp="1"/>
          </p:cNvSpPr>
          <p:nvPr>
            <p:ph idx="1"/>
          </p:nvPr>
        </p:nvSpPr>
        <p:spPr>
          <a:xfrm>
            <a:off x="612648" y="2569029"/>
            <a:ext cx="6268770" cy="3612315"/>
          </a:xfrm>
        </p:spPr>
        <p:txBody>
          <a:bodyPr>
            <a:normAutofit/>
          </a:bodyPr>
          <a:lstStyle/>
          <a:p>
            <a:r>
              <a:rPr lang="fr-FR" sz="2400" dirty="0"/>
              <a:t>Chaque couche convolutive est suivie par une </a:t>
            </a:r>
            <a:r>
              <a:rPr lang="en-GB" sz="2400" dirty="0"/>
              <a:t>leaky </a:t>
            </a:r>
            <a:r>
              <a:rPr lang="en-GB" sz="2400" dirty="0" err="1"/>
              <a:t>ReLU</a:t>
            </a:r>
            <a:r>
              <a:rPr lang="fr-FR" sz="2400" dirty="0"/>
              <a:t>, à l’exception de la dernière (vert clair) qui émet le flux optique.</a:t>
            </a:r>
            <a:endParaRPr lang="en-US" sz="2200" dirty="0"/>
          </a:p>
        </p:txBody>
      </p:sp>
      <p:pic>
        <p:nvPicPr>
          <p:cNvPr id="3" name="Picture 2">
            <a:extLst>
              <a:ext uri="{FF2B5EF4-FFF2-40B4-BE49-F238E27FC236}">
                <a16:creationId xmlns:a16="http://schemas.microsoft.com/office/drawing/2014/main" id="{8215E694-208C-4F6D-8D79-00F51F5C7411}"/>
              </a:ext>
            </a:extLst>
          </p:cNvPr>
          <p:cNvPicPr>
            <a:picLocks noChangeAspect="1"/>
          </p:cNvPicPr>
          <p:nvPr/>
        </p:nvPicPr>
        <p:blipFill>
          <a:blip r:embed="rId3"/>
          <a:stretch>
            <a:fillRect/>
          </a:stretch>
        </p:blipFill>
        <p:spPr>
          <a:xfrm>
            <a:off x="8321448" y="454878"/>
            <a:ext cx="3257904" cy="5726466"/>
          </a:xfrm>
          <a:prstGeom prst="rect">
            <a:avLst/>
          </a:prstGeom>
        </p:spPr>
      </p:pic>
    </p:spTree>
    <p:extLst>
      <p:ext uri="{BB962C8B-B14F-4D97-AF65-F5344CB8AC3E}">
        <p14:creationId xmlns:p14="http://schemas.microsoft.com/office/powerpoint/2010/main" val="5525316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21A92-7375-46D9-A28E-3BD60D2B751E}"/>
              </a:ext>
            </a:extLst>
          </p:cNvPr>
          <p:cNvSpPr>
            <a:spLocks noGrp="1"/>
          </p:cNvSpPr>
          <p:nvPr>
            <p:ph type="title"/>
          </p:nvPr>
        </p:nvSpPr>
        <p:spPr>
          <a:xfrm>
            <a:off x="612648" y="454878"/>
            <a:ext cx="6268770" cy="1536192"/>
          </a:xfrm>
        </p:spPr>
        <p:txBody>
          <a:bodyPr anchor="b">
            <a:normAutofit/>
          </a:bodyPr>
          <a:lstStyle/>
          <a:p>
            <a:r>
              <a:rPr lang="en-GB" sz="5400" dirty="0"/>
              <a:t>The context network</a:t>
            </a:r>
            <a:endParaRPr lang="fr-FR" sz="5200" b="1" dirty="0"/>
          </a:p>
        </p:txBody>
      </p:sp>
      <p:sp>
        <p:nvSpPr>
          <p:cNvPr id="81" name="Content Placeholder 7">
            <a:extLst>
              <a:ext uri="{FF2B5EF4-FFF2-40B4-BE49-F238E27FC236}">
                <a16:creationId xmlns:a16="http://schemas.microsoft.com/office/drawing/2014/main" id="{7B40F184-61A3-4FD4-8A9D-5BB31ADF83FB}"/>
              </a:ext>
            </a:extLst>
          </p:cNvPr>
          <p:cNvSpPr>
            <a:spLocks noGrp="1"/>
          </p:cNvSpPr>
          <p:nvPr>
            <p:ph idx="1"/>
          </p:nvPr>
        </p:nvSpPr>
        <p:spPr>
          <a:xfrm>
            <a:off x="612648" y="2569029"/>
            <a:ext cx="6268770" cy="3612315"/>
          </a:xfrm>
        </p:spPr>
        <p:txBody>
          <a:bodyPr>
            <a:normAutofit/>
          </a:bodyPr>
          <a:lstStyle/>
          <a:p>
            <a:r>
              <a:rPr lang="fr-FR" sz="2200" dirty="0"/>
              <a:t>Pour agrandir la taille du région </a:t>
            </a:r>
            <a:r>
              <a:rPr lang="fr-CA" sz="2200" dirty="0"/>
              <a:t>dans le flux optique par rapport à les caractéristiques au niveaux de pyramide.</a:t>
            </a:r>
            <a:endParaRPr lang="en-US" sz="2200" dirty="0"/>
          </a:p>
          <a:p>
            <a:r>
              <a:rPr lang="en-US" sz="2200" dirty="0"/>
              <a:t>Un sous-reseau de 7 </a:t>
            </a:r>
            <a:r>
              <a:rPr lang="fr-CA" sz="2200" dirty="0"/>
              <a:t>couche</a:t>
            </a:r>
            <a:r>
              <a:rPr lang="en-US" sz="2200" dirty="0"/>
              <a:t> convolutive.</a:t>
            </a:r>
          </a:p>
          <a:p>
            <a:endParaRPr lang="en-US" sz="2200" dirty="0"/>
          </a:p>
        </p:txBody>
      </p:sp>
      <p:pic>
        <p:nvPicPr>
          <p:cNvPr id="3" name="Picture 2">
            <a:extLst>
              <a:ext uri="{FF2B5EF4-FFF2-40B4-BE49-F238E27FC236}">
                <a16:creationId xmlns:a16="http://schemas.microsoft.com/office/drawing/2014/main" id="{B3BD697A-4251-401D-9E76-5D355497A904}"/>
              </a:ext>
            </a:extLst>
          </p:cNvPr>
          <p:cNvPicPr>
            <a:picLocks noChangeAspect="1"/>
          </p:cNvPicPr>
          <p:nvPr/>
        </p:nvPicPr>
        <p:blipFill>
          <a:blip r:embed="rId3"/>
          <a:stretch>
            <a:fillRect/>
          </a:stretch>
        </p:blipFill>
        <p:spPr>
          <a:xfrm>
            <a:off x="8846811" y="454878"/>
            <a:ext cx="2732541" cy="5902379"/>
          </a:xfrm>
          <a:prstGeom prst="rect">
            <a:avLst/>
          </a:prstGeom>
        </p:spPr>
      </p:pic>
    </p:spTree>
    <p:extLst>
      <p:ext uri="{BB962C8B-B14F-4D97-AF65-F5344CB8AC3E}">
        <p14:creationId xmlns:p14="http://schemas.microsoft.com/office/powerpoint/2010/main" val="2513221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21A92-7375-46D9-A28E-3BD60D2B751E}"/>
              </a:ext>
            </a:extLst>
          </p:cNvPr>
          <p:cNvSpPr>
            <a:spLocks noGrp="1"/>
          </p:cNvSpPr>
          <p:nvPr>
            <p:ph type="title"/>
          </p:nvPr>
        </p:nvSpPr>
        <p:spPr>
          <a:xfrm>
            <a:off x="838200" y="365128"/>
            <a:ext cx="10515600" cy="704257"/>
          </a:xfrm>
        </p:spPr>
        <p:txBody>
          <a:bodyPr/>
          <a:lstStyle/>
          <a:p>
            <a:pPr algn="ctr"/>
            <a:r>
              <a:rPr lang="en-GB" dirty="0"/>
              <a:t>References</a:t>
            </a:r>
            <a:endParaRPr lang="fr-FR" sz="4267" b="1" dirty="0"/>
          </a:p>
        </p:txBody>
      </p:sp>
      <p:sp>
        <p:nvSpPr>
          <p:cNvPr id="3" name="Content Placeholder 2">
            <a:extLst>
              <a:ext uri="{FF2B5EF4-FFF2-40B4-BE49-F238E27FC236}">
                <a16:creationId xmlns:a16="http://schemas.microsoft.com/office/drawing/2014/main" id="{4C0EC690-DF74-4428-8184-0EFE81B73A9B}"/>
              </a:ext>
            </a:extLst>
          </p:cNvPr>
          <p:cNvSpPr>
            <a:spLocks noGrp="1"/>
          </p:cNvSpPr>
          <p:nvPr>
            <p:ph idx="1"/>
          </p:nvPr>
        </p:nvSpPr>
        <p:spPr>
          <a:xfrm>
            <a:off x="838200" y="1069385"/>
            <a:ext cx="10515600" cy="5107578"/>
          </a:xfrm>
        </p:spPr>
        <p:txBody>
          <a:bodyPr>
            <a:normAutofit/>
          </a:bodyPr>
          <a:lstStyle/>
          <a:p>
            <a:r>
              <a:rPr lang="en-GB" sz="1600" dirty="0"/>
              <a:t>https://medium.com/@14prakash/transfer-learning-using-keras-d804b2e04ef8</a:t>
            </a:r>
          </a:p>
          <a:p>
            <a:r>
              <a:rPr lang="en-GB" sz="1600" dirty="0"/>
              <a:t>https://towardsdatascience.com/transfer-learning-from-pre-trained-models-f2393f124751</a:t>
            </a:r>
          </a:p>
          <a:p>
            <a:r>
              <a:rPr lang="en-GB" sz="1600" dirty="0"/>
              <a:t>https://adeshpande3.github.io/adeshpande3.github.io/A-Beginner%27s-Guide-To-Understanding-Convolutional-Neural-Networks/</a:t>
            </a:r>
          </a:p>
          <a:p>
            <a:r>
              <a:rPr lang="en-GB" sz="1600" dirty="0"/>
              <a:t>http://www.cs.toronto.edu/~fleet/research/Papers/flowChapter05.pdf</a:t>
            </a:r>
          </a:p>
          <a:p>
            <a:r>
              <a:rPr lang="en-GB" sz="1600" dirty="0"/>
              <a:t>https://github.com/philferriere/tfoptflow</a:t>
            </a:r>
          </a:p>
          <a:p>
            <a:r>
              <a:rPr lang="en-GB" sz="1600" dirty="0"/>
              <a:t>https://github.com/ondyari/FaceForensics/tree/master/dataset</a:t>
            </a:r>
          </a:p>
          <a:p>
            <a:r>
              <a:rPr lang="en-GB" sz="1600" dirty="0" err="1"/>
              <a:t>FaceForensics</a:t>
            </a:r>
            <a:r>
              <a:rPr lang="en-GB" sz="1600" dirty="0"/>
              <a:t>++: Learning to Detect Manipulated Facial Images </a:t>
            </a:r>
          </a:p>
          <a:p>
            <a:r>
              <a:rPr lang="en-GB" sz="1600" dirty="0"/>
              <a:t>Deepfake Video Detection through Optical Flow based CNN </a:t>
            </a:r>
          </a:p>
          <a:p>
            <a:r>
              <a:rPr lang="en-GB" sz="1600" dirty="0"/>
              <a:t>https://nanonets.com/blog/optical-flow/</a:t>
            </a:r>
          </a:p>
          <a:p>
            <a:r>
              <a:rPr lang="en-GB" sz="1600" dirty="0"/>
              <a:t>PWC-Net: CNNs for Optical Flow Using Pyramid, Warping, and Cost Volume </a:t>
            </a:r>
          </a:p>
          <a:p>
            <a:r>
              <a:rPr lang="en-GB" sz="1600" dirty="0"/>
              <a:t>http://cs231n.github.io/convolutional-networks/</a:t>
            </a:r>
          </a:p>
          <a:p>
            <a:endParaRPr lang="fr-FR" sz="1600" dirty="0"/>
          </a:p>
        </p:txBody>
      </p:sp>
    </p:spTree>
    <p:extLst>
      <p:ext uri="{BB962C8B-B14F-4D97-AF65-F5344CB8AC3E}">
        <p14:creationId xmlns:p14="http://schemas.microsoft.com/office/powerpoint/2010/main" val="22885183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10E9E7-3F13-4AB5-B958-E3AAEA71E9EE}"/>
              </a:ext>
            </a:extLst>
          </p:cNvPr>
          <p:cNvSpPr>
            <a:spLocks noGrp="1"/>
          </p:cNvSpPr>
          <p:nvPr>
            <p:ph idx="1"/>
          </p:nvPr>
        </p:nvSpPr>
        <p:spPr/>
        <p:txBody>
          <a:bodyPr>
            <a:normAutofit/>
          </a:bodyPr>
          <a:lstStyle/>
          <a:p>
            <a:pPr marL="0" indent="0" algn="ctr">
              <a:buNone/>
            </a:pPr>
            <a:r>
              <a:rPr lang="fr-CA" sz="7200" dirty="0"/>
              <a:t>Merci.</a:t>
            </a:r>
          </a:p>
        </p:txBody>
      </p:sp>
    </p:spTree>
    <p:extLst>
      <p:ext uri="{BB962C8B-B14F-4D97-AF65-F5344CB8AC3E}">
        <p14:creationId xmlns:p14="http://schemas.microsoft.com/office/powerpoint/2010/main" val="4166458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21A92-7375-46D9-A28E-3BD60D2B751E}"/>
              </a:ext>
            </a:extLst>
          </p:cNvPr>
          <p:cNvSpPr>
            <a:spLocks noGrp="1"/>
          </p:cNvSpPr>
          <p:nvPr>
            <p:ph type="title"/>
          </p:nvPr>
        </p:nvSpPr>
        <p:spPr>
          <a:xfrm>
            <a:off x="838200" y="365128"/>
            <a:ext cx="10515600" cy="704257"/>
          </a:xfrm>
        </p:spPr>
        <p:txBody>
          <a:bodyPr/>
          <a:lstStyle/>
          <a:p>
            <a:pPr algn="ctr"/>
            <a:r>
              <a:rPr lang="en-US" dirty="0"/>
              <a:t>Introduction</a:t>
            </a:r>
            <a:endParaRPr lang="fr-FR" sz="4267" b="1" dirty="0"/>
          </a:p>
        </p:txBody>
      </p:sp>
      <p:sp>
        <p:nvSpPr>
          <p:cNvPr id="3" name="Content Placeholder 2">
            <a:extLst>
              <a:ext uri="{FF2B5EF4-FFF2-40B4-BE49-F238E27FC236}">
                <a16:creationId xmlns:a16="http://schemas.microsoft.com/office/drawing/2014/main" id="{4C0EC690-DF74-4428-8184-0EFE81B73A9B}"/>
              </a:ext>
            </a:extLst>
          </p:cNvPr>
          <p:cNvSpPr>
            <a:spLocks noGrp="1"/>
          </p:cNvSpPr>
          <p:nvPr>
            <p:ph idx="1"/>
          </p:nvPr>
        </p:nvSpPr>
        <p:spPr>
          <a:xfrm>
            <a:off x="838200" y="1069385"/>
            <a:ext cx="10515600" cy="5107578"/>
          </a:xfrm>
        </p:spPr>
        <p:txBody>
          <a:bodyPr>
            <a:normAutofit/>
          </a:bodyPr>
          <a:lstStyle/>
          <a:p>
            <a:r>
              <a:rPr lang="fr-FR" dirty="0"/>
              <a:t>Les progrès récents de la technologie des médias visuels ont conduit à la mise au point de nouveaux outils de traitement et, surtout, de production de contenu multimédia. En particulier, les technologies modernes basées sur l'IA ont fourni des outils faciles à utiliser pour créer des vidéos manipulées extrêmement réalistes. Ces vidéos synthétiques, nommées </a:t>
            </a:r>
            <a:r>
              <a:rPr lang="fr-FR" dirty="0" err="1"/>
              <a:t>Deep</a:t>
            </a:r>
            <a:r>
              <a:rPr lang="fr-FR" dirty="0"/>
              <a:t> Fakes, peuvent constituer une menace sérieuse pour attaquer la réputation de sujets publics ou pour aborder l'opinion générale sur un certain événement.</a:t>
            </a:r>
            <a:endParaRPr lang="fr-FR" sz="4000" dirty="0"/>
          </a:p>
        </p:txBody>
      </p:sp>
    </p:spTree>
    <p:extLst>
      <p:ext uri="{BB962C8B-B14F-4D97-AF65-F5344CB8AC3E}">
        <p14:creationId xmlns:p14="http://schemas.microsoft.com/office/powerpoint/2010/main" val="3404837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21A92-7375-46D9-A28E-3BD60D2B751E}"/>
              </a:ext>
            </a:extLst>
          </p:cNvPr>
          <p:cNvSpPr>
            <a:spLocks noGrp="1"/>
          </p:cNvSpPr>
          <p:nvPr>
            <p:ph type="title"/>
          </p:nvPr>
        </p:nvSpPr>
        <p:spPr>
          <a:xfrm>
            <a:off x="838200" y="365128"/>
            <a:ext cx="10515600" cy="704257"/>
          </a:xfrm>
        </p:spPr>
        <p:txBody>
          <a:bodyPr/>
          <a:lstStyle/>
          <a:p>
            <a:pPr algn="ctr"/>
            <a:r>
              <a:rPr lang="en-GB" dirty="0"/>
              <a:t>Objective</a:t>
            </a:r>
            <a:endParaRPr lang="fr-FR" sz="4267" b="1" dirty="0"/>
          </a:p>
        </p:txBody>
      </p:sp>
      <p:sp>
        <p:nvSpPr>
          <p:cNvPr id="3" name="Content Placeholder 2">
            <a:extLst>
              <a:ext uri="{FF2B5EF4-FFF2-40B4-BE49-F238E27FC236}">
                <a16:creationId xmlns:a16="http://schemas.microsoft.com/office/drawing/2014/main" id="{4C0EC690-DF74-4428-8184-0EFE81B73A9B}"/>
              </a:ext>
            </a:extLst>
          </p:cNvPr>
          <p:cNvSpPr>
            <a:spLocks noGrp="1"/>
          </p:cNvSpPr>
          <p:nvPr>
            <p:ph idx="1"/>
          </p:nvPr>
        </p:nvSpPr>
        <p:spPr>
          <a:xfrm>
            <a:off x="838200" y="1069385"/>
            <a:ext cx="10515600" cy="5107578"/>
          </a:xfrm>
        </p:spPr>
        <p:txBody>
          <a:bodyPr>
            <a:normAutofit/>
          </a:bodyPr>
          <a:lstStyle/>
          <a:p>
            <a:r>
              <a:rPr lang="fr-FR" sz="2400" dirty="0"/>
              <a:t>Dans ce travail, une nouvelle technique capable de discerner entre des séquences vidéo fausses et originales est donnée, contrairement à d'autres méthodes state-of-the-art utilisant une seule image vidéo, les chercheurs proposent d'utiliser des champs de flux optique (</a:t>
            </a:r>
            <a:r>
              <a:rPr lang="fr-FR" sz="2400" dirty="0" err="1"/>
              <a:t>optical</a:t>
            </a:r>
            <a:r>
              <a:rPr lang="fr-FR" sz="2400" dirty="0"/>
              <a:t> flow </a:t>
            </a:r>
            <a:r>
              <a:rPr lang="fr-FR" sz="2400" dirty="0" err="1"/>
              <a:t>fields</a:t>
            </a:r>
            <a:r>
              <a:rPr lang="fr-FR" sz="2400" dirty="0"/>
              <a:t>) pour exploiter  les éventuelles dissimilarités entre les images, puis utilisé comme caractéristique à apprendre par les classificateurs CNN.</a:t>
            </a:r>
          </a:p>
        </p:txBody>
      </p:sp>
    </p:spTree>
    <p:extLst>
      <p:ext uri="{BB962C8B-B14F-4D97-AF65-F5344CB8AC3E}">
        <p14:creationId xmlns:p14="http://schemas.microsoft.com/office/powerpoint/2010/main" val="983832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21A92-7375-46D9-A28E-3BD60D2B751E}"/>
              </a:ext>
            </a:extLst>
          </p:cNvPr>
          <p:cNvSpPr>
            <a:spLocks noGrp="1"/>
          </p:cNvSpPr>
          <p:nvPr>
            <p:ph type="title"/>
          </p:nvPr>
        </p:nvSpPr>
        <p:spPr>
          <a:xfrm>
            <a:off x="838200" y="365128"/>
            <a:ext cx="10515600" cy="704257"/>
          </a:xfrm>
        </p:spPr>
        <p:txBody>
          <a:bodyPr>
            <a:normAutofit/>
          </a:bodyPr>
          <a:lstStyle/>
          <a:p>
            <a:pPr algn="ctr"/>
            <a:r>
              <a:rPr lang="en-GB" dirty="0" err="1"/>
              <a:t>Hypothèse</a:t>
            </a:r>
            <a:endParaRPr lang="fr-FR" sz="4267" b="1" dirty="0"/>
          </a:p>
        </p:txBody>
      </p:sp>
      <p:sp>
        <p:nvSpPr>
          <p:cNvPr id="3" name="Content Placeholder 2">
            <a:extLst>
              <a:ext uri="{FF2B5EF4-FFF2-40B4-BE49-F238E27FC236}">
                <a16:creationId xmlns:a16="http://schemas.microsoft.com/office/drawing/2014/main" id="{4C0EC690-DF74-4428-8184-0EFE81B73A9B}"/>
              </a:ext>
            </a:extLst>
          </p:cNvPr>
          <p:cNvSpPr>
            <a:spLocks noGrp="1"/>
          </p:cNvSpPr>
          <p:nvPr>
            <p:ph idx="1"/>
          </p:nvPr>
        </p:nvSpPr>
        <p:spPr>
          <a:xfrm>
            <a:off x="838200" y="1069385"/>
            <a:ext cx="10515600" cy="5107578"/>
          </a:xfrm>
        </p:spPr>
        <p:txBody>
          <a:bodyPr>
            <a:normAutofit/>
          </a:bodyPr>
          <a:lstStyle/>
          <a:p>
            <a:pPr algn="just"/>
            <a:r>
              <a:rPr lang="fr-FR" dirty="0"/>
              <a:t>L’hypothèse est que le flux optique (</a:t>
            </a:r>
            <a:r>
              <a:rPr lang="en-GB" dirty="0"/>
              <a:t>optical flow)</a:t>
            </a:r>
            <a:r>
              <a:rPr lang="fr-FR" dirty="0"/>
              <a:t> est capable d'exploiter des différences de mouvement entre des images créées synthétiquement par rapport à celles générées naturellement par une caméra vidéo. Il devrait être plus appréciable dans les matrices de flux optique, l'introduction de mouvements faux et inhabituels des lèvres, des yeux et en général de l'ensemble du visage.</a:t>
            </a:r>
          </a:p>
        </p:txBody>
      </p:sp>
    </p:spTree>
    <p:extLst>
      <p:ext uri="{BB962C8B-B14F-4D97-AF65-F5344CB8AC3E}">
        <p14:creationId xmlns:p14="http://schemas.microsoft.com/office/powerpoint/2010/main" val="2382271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21A92-7375-46D9-A28E-3BD60D2B751E}"/>
              </a:ext>
            </a:extLst>
          </p:cNvPr>
          <p:cNvSpPr>
            <a:spLocks noGrp="1"/>
          </p:cNvSpPr>
          <p:nvPr>
            <p:ph type="title"/>
          </p:nvPr>
        </p:nvSpPr>
        <p:spPr>
          <a:xfrm>
            <a:off x="838200" y="365128"/>
            <a:ext cx="10515600" cy="704257"/>
          </a:xfrm>
        </p:spPr>
        <p:txBody>
          <a:bodyPr>
            <a:normAutofit/>
          </a:bodyPr>
          <a:lstStyle/>
          <a:p>
            <a:pPr algn="ctr"/>
            <a:r>
              <a:rPr lang="en-GB" dirty="0"/>
              <a:t>Architecture </a:t>
            </a:r>
            <a:r>
              <a:rPr lang="en-GB" dirty="0" err="1"/>
              <a:t>proposée</a:t>
            </a:r>
            <a:endParaRPr lang="fr-FR" sz="4267" b="1" dirty="0"/>
          </a:p>
        </p:txBody>
      </p:sp>
      <p:pic>
        <p:nvPicPr>
          <p:cNvPr id="4" name="Content Placeholder 3">
            <a:extLst>
              <a:ext uri="{FF2B5EF4-FFF2-40B4-BE49-F238E27FC236}">
                <a16:creationId xmlns:a16="http://schemas.microsoft.com/office/drawing/2014/main" id="{E5F3B1D5-C860-4127-BD97-5B43F19C959B}"/>
              </a:ext>
            </a:extLst>
          </p:cNvPr>
          <p:cNvPicPr>
            <a:picLocks noGrp="1" noChangeAspect="1"/>
          </p:cNvPicPr>
          <p:nvPr>
            <p:ph idx="1"/>
          </p:nvPr>
        </p:nvPicPr>
        <p:blipFill>
          <a:blip r:embed="rId3"/>
          <a:stretch>
            <a:fillRect/>
          </a:stretch>
        </p:blipFill>
        <p:spPr>
          <a:xfrm>
            <a:off x="838200" y="2096086"/>
            <a:ext cx="10515600" cy="2694427"/>
          </a:xfrm>
          <a:prstGeom prst="rect">
            <a:avLst/>
          </a:prstGeom>
        </p:spPr>
      </p:pic>
    </p:spTree>
    <p:extLst>
      <p:ext uri="{BB962C8B-B14F-4D97-AF65-F5344CB8AC3E}">
        <p14:creationId xmlns:p14="http://schemas.microsoft.com/office/powerpoint/2010/main" val="483698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21A92-7375-46D9-A28E-3BD60D2B751E}"/>
              </a:ext>
            </a:extLst>
          </p:cNvPr>
          <p:cNvSpPr>
            <a:spLocks noGrp="1"/>
          </p:cNvSpPr>
          <p:nvPr>
            <p:ph type="title"/>
          </p:nvPr>
        </p:nvSpPr>
        <p:spPr>
          <a:xfrm>
            <a:off x="838200" y="365128"/>
            <a:ext cx="10515600" cy="704257"/>
          </a:xfrm>
        </p:spPr>
        <p:txBody>
          <a:bodyPr/>
          <a:lstStyle/>
          <a:p>
            <a:pPr algn="ctr"/>
            <a:r>
              <a:rPr lang="fr-FR" dirty="0"/>
              <a:t>Réseau de neurones à convolution</a:t>
            </a:r>
            <a:endParaRPr lang="fr-FR" sz="4267" b="1" dirty="0"/>
          </a:p>
        </p:txBody>
      </p:sp>
      <p:sp>
        <p:nvSpPr>
          <p:cNvPr id="3" name="Content Placeholder 2">
            <a:extLst>
              <a:ext uri="{FF2B5EF4-FFF2-40B4-BE49-F238E27FC236}">
                <a16:creationId xmlns:a16="http://schemas.microsoft.com/office/drawing/2014/main" id="{4C0EC690-DF74-4428-8184-0EFE81B73A9B}"/>
              </a:ext>
            </a:extLst>
          </p:cNvPr>
          <p:cNvSpPr>
            <a:spLocks noGrp="1"/>
          </p:cNvSpPr>
          <p:nvPr>
            <p:ph idx="1"/>
          </p:nvPr>
        </p:nvSpPr>
        <p:spPr>
          <a:xfrm>
            <a:off x="838200" y="1069385"/>
            <a:ext cx="10515600" cy="5107578"/>
          </a:xfrm>
        </p:spPr>
        <p:txBody>
          <a:bodyPr>
            <a:normAutofit/>
          </a:bodyPr>
          <a:lstStyle/>
          <a:p>
            <a:pPr marL="0" indent="0">
              <a:buNone/>
            </a:pPr>
            <a:r>
              <a:rPr lang="fr-FR" sz="2400" dirty="0"/>
              <a:t>Un CNN typique comprend deux parties:</a:t>
            </a:r>
          </a:p>
          <a:p>
            <a:r>
              <a:rPr lang="fr-FR" sz="2400" b="1" dirty="0"/>
              <a:t>Base convolutive, </a:t>
            </a:r>
            <a:r>
              <a:rPr lang="fr-FR" sz="2400" dirty="0"/>
              <a:t>composée d'une pile de « convolutional </a:t>
            </a:r>
            <a:r>
              <a:rPr lang="en-GB" sz="2400" dirty="0"/>
              <a:t>layers</a:t>
            </a:r>
            <a:r>
              <a:rPr lang="fr-FR" sz="2400" dirty="0"/>
              <a:t> »</a:t>
            </a:r>
            <a:r>
              <a:rPr lang="en-GB" sz="2400" dirty="0"/>
              <a:t> et </a:t>
            </a:r>
            <a:r>
              <a:rPr lang="fr-FR" sz="2400" dirty="0"/>
              <a:t>« </a:t>
            </a:r>
            <a:r>
              <a:rPr lang="en-GB" sz="2400" dirty="0"/>
              <a:t> pooling</a:t>
            </a:r>
            <a:r>
              <a:rPr lang="fr-FR" sz="2400" dirty="0"/>
              <a:t> </a:t>
            </a:r>
            <a:r>
              <a:rPr lang="en-GB" sz="2400" dirty="0"/>
              <a:t>layers</a:t>
            </a:r>
            <a:r>
              <a:rPr lang="fr-FR" sz="2400" dirty="0"/>
              <a:t> »</a:t>
            </a:r>
            <a:r>
              <a:rPr lang="en-GB" sz="2400" dirty="0"/>
              <a:t> </a:t>
            </a:r>
            <a:r>
              <a:rPr lang="fr-FR" sz="2400" dirty="0"/>
              <a:t>. L'objectif principal de la base de convolution est de générer des caractéristiques à partir de l'image.</a:t>
            </a:r>
            <a:endParaRPr lang="en-GB" sz="2400" dirty="0"/>
          </a:p>
          <a:p>
            <a:r>
              <a:rPr lang="fr-FR" sz="2400" b="1" dirty="0"/>
              <a:t>Le classificateur</a:t>
            </a:r>
            <a:r>
              <a:rPr lang="fr-FR" sz="2400" dirty="0"/>
              <a:t>, qui est généralement composé de couches entièrement connectées (</a:t>
            </a:r>
            <a:r>
              <a:rPr lang="en-GB" sz="2400" dirty="0"/>
              <a:t>fully connected layers)</a:t>
            </a:r>
            <a:r>
              <a:rPr lang="fr-FR" sz="2400" dirty="0"/>
              <a:t>. L'objectif principal du classificateur est de classer l'image en fonction des caractéristiques détectées. </a:t>
            </a:r>
            <a:br>
              <a:rPr lang="en-GB" sz="2400" dirty="0"/>
            </a:br>
            <a:endParaRPr lang="fr-FR" sz="2400" dirty="0"/>
          </a:p>
        </p:txBody>
      </p:sp>
    </p:spTree>
    <p:extLst>
      <p:ext uri="{BB962C8B-B14F-4D97-AF65-F5344CB8AC3E}">
        <p14:creationId xmlns:p14="http://schemas.microsoft.com/office/powerpoint/2010/main" val="3101413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21A92-7375-46D9-A28E-3BD60D2B751E}"/>
              </a:ext>
            </a:extLst>
          </p:cNvPr>
          <p:cNvSpPr>
            <a:spLocks noGrp="1"/>
          </p:cNvSpPr>
          <p:nvPr>
            <p:ph type="title"/>
          </p:nvPr>
        </p:nvSpPr>
        <p:spPr>
          <a:xfrm>
            <a:off x="838200" y="365128"/>
            <a:ext cx="10515600" cy="704257"/>
          </a:xfrm>
        </p:spPr>
        <p:txBody>
          <a:bodyPr>
            <a:normAutofit/>
          </a:bodyPr>
          <a:lstStyle/>
          <a:p>
            <a:pPr algn="ctr"/>
            <a:r>
              <a:rPr lang="en-GB" b="1" dirty="0"/>
              <a:t>VGG16</a:t>
            </a:r>
            <a:endParaRPr lang="fr-FR" sz="4267" b="1" dirty="0"/>
          </a:p>
        </p:txBody>
      </p:sp>
      <p:sp>
        <p:nvSpPr>
          <p:cNvPr id="3" name="Content Placeholder 2">
            <a:extLst>
              <a:ext uri="{FF2B5EF4-FFF2-40B4-BE49-F238E27FC236}">
                <a16:creationId xmlns:a16="http://schemas.microsoft.com/office/drawing/2014/main" id="{4C0EC690-DF74-4428-8184-0EFE81B73A9B}"/>
              </a:ext>
            </a:extLst>
          </p:cNvPr>
          <p:cNvSpPr>
            <a:spLocks noGrp="1"/>
          </p:cNvSpPr>
          <p:nvPr>
            <p:ph idx="1"/>
          </p:nvPr>
        </p:nvSpPr>
        <p:spPr>
          <a:xfrm>
            <a:off x="838200" y="1069385"/>
            <a:ext cx="10515600" cy="5107578"/>
          </a:xfrm>
        </p:spPr>
        <p:txBody>
          <a:bodyPr>
            <a:normAutofit/>
          </a:bodyPr>
          <a:lstStyle/>
          <a:p>
            <a:r>
              <a:rPr lang="fr-FR" dirty="0"/>
              <a:t>Construit par: </a:t>
            </a:r>
            <a:r>
              <a:rPr lang="en-GB" dirty="0"/>
              <a:t>Karen </a:t>
            </a:r>
            <a:r>
              <a:rPr lang="en-GB" dirty="0" err="1"/>
              <a:t>Simonyan</a:t>
            </a:r>
            <a:r>
              <a:rPr lang="en-GB" dirty="0"/>
              <a:t> et Andrew Zisserman (2014) </a:t>
            </a:r>
          </a:p>
          <a:p>
            <a:r>
              <a:rPr lang="en-GB" dirty="0"/>
              <a:t>Entrée de </a:t>
            </a:r>
            <a:r>
              <a:rPr lang="fr-CA" dirty="0"/>
              <a:t>données</a:t>
            </a:r>
            <a:r>
              <a:rPr lang="en-GB" dirty="0"/>
              <a:t>: 224 x 224 RGB image</a:t>
            </a:r>
          </a:p>
          <a:p>
            <a:r>
              <a:rPr lang="en-GB" dirty="0"/>
              <a:t>Couche de convolution: 12 Couches de convolution </a:t>
            </a:r>
            <a:r>
              <a:rPr lang="fr-FR" dirty="0"/>
              <a:t>avec des filtres de taille</a:t>
            </a:r>
            <a:r>
              <a:rPr lang="en-GB" dirty="0"/>
              <a:t> (3×3) et 1 pixel pour “strides” et 2 pour “padding”</a:t>
            </a:r>
          </a:p>
          <a:p>
            <a:r>
              <a:rPr lang="en-CA" dirty="0"/>
              <a:t>Couche de pooling</a:t>
            </a:r>
            <a:r>
              <a:rPr lang="fr-FR" dirty="0"/>
              <a:t>: max-</a:t>
            </a:r>
            <a:r>
              <a:rPr lang="fr-FR" dirty="0" err="1"/>
              <a:t>pooling</a:t>
            </a:r>
            <a:r>
              <a:rPr lang="fr-FR" dirty="0"/>
              <a:t> avec des filtres de taille 2</a:t>
            </a:r>
            <a:r>
              <a:rPr lang="en-GB" dirty="0"/>
              <a:t>×2 et</a:t>
            </a:r>
            <a:r>
              <a:rPr lang="fr-FR" dirty="0"/>
              <a:t> 2 pixel pour les pas (strides)</a:t>
            </a:r>
          </a:p>
          <a:p>
            <a:r>
              <a:rPr lang="fr-FR" dirty="0"/>
              <a:t>Couche entièrement connectée: profondeur de 4096 pour les deux premiers et 1000 pour le dernier.</a:t>
            </a:r>
          </a:p>
          <a:p>
            <a:r>
              <a:rPr lang="fr-FR" dirty="0"/>
              <a:t>Fonction d’activation: toutes les couches utilisées </a:t>
            </a:r>
            <a:r>
              <a:rPr lang="fr-FR" dirty="0" err="1"/>
              <a:t>ReLU</a:t>
            </a:r>
            <a:r>
              <a:rPr lang="fr-FR" dirty="0"/>
              <a:t> sauf le dernier FL qui utilise </a:t>
            </a:r>
            <a:r>
              <a:rPr lang="fr-FR" dirty="0" err="1"/>
              <a:t>Softmax</a:t>
            </a:r>
            <a:endParaRPr lang="fr-FR" dirty="0"/>
          </a:p>
        </p:txBody>
      </p:sp>
    </p:spTree>
    <p:extLst>
      <p:ext uri="{BB962C8B-B14F-4D97-AF65-F5344CB8AC3E}">
        <p14:creationId xmlns:p14="http://schemas.microsoft.com/office/powerpoint/2010/main" val="1435817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21A92-7375-46D9-A28E-3BD60D2B751E}"/>
              </a:ext>
            </a:extLst>
          </p:cNvPr>
          <p:cNvSpPr>
            <a:spLocks noGrp="1"/>
          </p:cNvSpPr>
          <p:nvPr>
            <p:ph type="title"/>
          </p:nvPr>
        </p:nvSpPr>
        <p:spPr>
          <a:xfrm>
            <a:off x="838200" y="365128"/>
            <a:ext cx="10515600" cy="704257"/>
          </a:xfrm>
        </p:spPr>
        <p:txBody>
          <a:bodyPr>
            <a:normAutofit/>
          </a:bodyPr>
          <a:lstStyle/>
          <a:p>
            <a:pPr algn="ctr"/>
            <a:r>
              <a:rPr lang="en-GB" b="1" dirty="0"/>
              <a:t>VGG16</a:t>
            </a:r>
            <a:endParaRPr lang="fr-FR" sz="4267" b="1" dirty="0"/>
          </a:p>
        </p:txBody>
      </p:sp>
      <p:pic>
        <p:nvPicPr>
          <p:cNvPr id="4" name="Picture 2" descr="vgg16">
            <a:extLst>
              <a:ext uri="{FF2B5EF4-FFF2-40B4-BE49-F238E27FC236}">
                <a16:creationId xmlns:a16="http://schemas.microsoft.com/office/drawing/2014/main" id="{A4473C14-9339-4852-97E9-405B1CF3EB0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809750" y="1208881"/>
            <a:ext cx="8572500" cy="48291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76F9555-0A00-49B4-B4A4-10128056B7E4}"/>
              </a:ext>
            </a:extLst>
          </p:cNvPr>
          <p:cNvSpPr txBox="1"/>
          <p:nvPr/>
        </p:nvSpPr>
        <p:spPr>
          <a:xfrm>
            <a:off x="2368061" y="6514606"/>
            <a:ext cx="7455877" cy="276999"/>
          </a:xfrm>
          <a:prstGeom prst="rect">
            <a:avLst/>
          </a:prstGeom>
          <a:noFill/>
        </p:spPr>
        <p:txBody>
          <a:bodyPr wrap="square" rtlCol="0">
            <a:spAutoFit/>
          </a:bodyPr>
          <a:lstStyle/>
          <a:p>
            <a:r>
              <a:rPr lang="fr-CA" sz="1200" dirty="0"/>
              <a:t>Image source: </a:t>
            </a:r>
            <a:r>
              <a:rPr lang="en-GB" sz="1200" dirty="0"/>
              <a:t>https://neurohive.io/en/popular-networks/vgg16/</a:t>
            </a:r>
            <a:endParaRPr lang="fr-CA" sz="1200" dirty="0"/>
          </a:p>
        </p:txBody>
      </p:sp>
    </p:spTree>
    <p:extLst>
      <p:ext uri="{BB962C8B-B14F-4D97-AF65-F5344CB8AC3E}">
        <p14:creationId xmlns:p14="http://schemas.microsoft.com/office/powerpoint/2010/main" val="38226117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1273</TotalTime>
  <Words>1129</Words>
  <Application>Microsoft Office PowerPoint</Application>
  <PresentationFormat>Widescreen</PresentationFormat>
  <Paragraphs>106</Paragraphs>
  <Slides>29</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Cambria Math</vt:lpstr>
      <vt:lpstr>Office Theme</vt:lpstr>
      <vt:lpstr>Deepfake Video Detection through Optical Flow based CNN   Irene Amerini♦Leonardo Galteri♦Roberto Caldelli♦Alberto Del Bimbo  Lahcene Zinnour   UQTR 2019 PIF6014</vt:lpstr>
      <vt:lpstr>Sommaire</vt:lpstr>
      <vt:lpstr>Introduction</vt:lpstr>
      <vt:lpstr>Objective</vt:lpstr>
      <vt:lpstr>Hypothèse</vt:lpstr>
      <vt:lpstr>Architecture proposée</vt:lpstr>
      <vt:lpstr>Réseau de neurones à convolution</vt:lpstr>
      <vt:lpstr>VGG16</vt:lpstr>
      <vt:lpstr>VGG16</vt:lpstr>
      <vt:lpstr>Transfert d'apprentissage</vt:lpstr>
      <vt:lpstr>Transfert d'apprentissage</vt:lpstr>
      <vt:lpstr>Pourquoi transférer l'apprentissage? </vt:lpstr>
      <vt:lpstr>PowerPoint Presentation</vt:lpstr>
      <vt:lpstr>Stratégies d'apprentissage par transfert</vt:lpstr>
      <vt:lpstr>Flux optique</vt:lpstr>
      <vt:lpstr>Sparse vs Dense </vt:lpstr>
      <vt:lpstr>Flux optique</vt:lpstr>
      <vt:lpstr>Flux optique</vt:lpstr>
      <vt:lpstr>Flux optique</vt:lpstr>
      <vt:lpstr>PWC-Net </vt:lpstr>
      <vt:lpstr>PWC-Net </vt:lpstr>
      <vt:lpstr>PWC-Net</vt:lpstr>
      <vt:lpstr>Image pyramid</vt:lpstr>
      <vt:lpstr>Image warping</vt:lpstr>
      <vt:lpstr>Cost volume</vt:lpstr>
      <vt:lpstr>The optical flow estimator</vt:lpstr>
      <vt:lpstr>The context network</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Deepfake Video Detection through Optical Flow based CNN    Irene Amerini♦, Leonardo Galteri♦, Roberto Caldelli♦♣, Alberto Del Bimbo  Lahcene Zinnour  UQTR 2019 PIF6004</dc:title>
  <dc:creator>Dell</dc:creator>
  <cp:lastModifiedBy>Dell</cp:lastModifiedBy>
  <cp:revision>41</cp:revision>
  <dcterms:created xsi:type="dcterms:W3CDTF">2019-11-27T02:22:51Z</dcterms:created>
  <dcterms:modified xsi:type="dcterms:W3CDTF">2019-12-04T08:51:08Z</dcterms:modified>
</cp:coreProperties>
</file>